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4" r:id="rId1"/>
  </p:sldMasterIdLst>
  <p:notesMasterIdLst>
    <p:notesMasterId r:id="rId54"/>
  </p:notesMasterIdLst>
  <p:sldIdLst>
    <p:sldId id="256" r:id="rId2"/>
    <p:sldId id="1004" r:id="rId3"/>
    <p:sldId id="823" r:id="rId4"/>
    <p:sldId id="822" r:id="rId5"/>
    <p:sldId id="812" r:id="rId6"/>
    <p:sldId id="975" r:id="rId7"/>
    <p:sldId id="717" r:id="rId8"/>
    <p:sldId id="260" r:id="rId9"/>
    <p:sldId id="714" r:id="rId10"/>
    <p:sldId id="771" r:id="rId11"/>
    <p:sldId id="772" r:id="rId12"/>
    <p:sldId id="721" r:id="rId13"/>
    <p:sldId id="770" r:id="rId14"/>
    <p:sldId id="998" r:id="rId15"/>
    <p:sldId id="259" r:id="rId16"/>
    <p:sldId id="261" r:id="rId17"/>
    <p:sldId id="757" r:id="rId18"/>
    <p:sldId id="741" r:id="rId19"/>
    <p:sldId id="979" r:id="rId20"/>
    <p:sldId id="980" r:id="rId21"/>
    <p:sldId id="981" r:id="rId22"/>
    <p:sldId id="720" r:id="rId23"/>
    <p:sldId id="564" r:id="rId24"/>
    <p:sldId id="756" r:id="rId25"/>
    <p:sldId id="738" r:id="rId26"/>
    <p:sldId id="984" r:id="rId27"/>
    <p:sldId id="368" r:id="rId28"/>
    <p:sldId id="982" r:id="rId29"/>
    <p:sldId id="983" r:id="rId30"/>
    <p:sldId id="813" r:id="rId31"/>
    <p:sldId id="273" r:id="rId32"/>
    <p:sldId id="988" r:id="rId33"/>
    <p:sldId id="989" r:id="rId34"/>
    <p:sldId id="986" r:id="rId35"/>
    <p:sldId id="985" r:id="rId36"/>
    <p:sldId id="992" r:id="rId37"/>
    <p:sldId id="991" r:id="rId38"/>
    <p:sldId id="993" r:id="rId39"/>
    <p:sldId id="995" r:id="rId40"/>
    <p:sldId id="997" r:id="rId41"/>
    <p:sldId id="1001" r:id="rId42"/>
    <p:sldId id="994" r:id="rId43"/>
    <p:sldId id="996" r:id="rId44"/>
    <p:sldId id="385" r:id="rId45"/>
    <p:sldId id="735" r:id="rId46"/>
    <p:sldId id="815" r:id="rId47"/>
    <p:sldId id="736" r:id="rId48"/>
    <p:sldId id="740" r:id="rId49"/>
    <p:sldId id="977" r:id="rId50"/>
    <p:sldId id="1003" r:id="rId51"/>
    <p:sldId id="272" r:id="rId52"/>
    <p:sldId id="1002" r:id="rId5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Calibri Light" panose="020F0302020204030204" pitchFamily="34" charset="0"/>
      <p:regular r:id="rId59"/>
      <p:italic r:id="rId60"/>
    </p:embeddedFont>
  </p:embeddedFontLst>
  <p:defaultTextStyle>
    <a:defPPr>
      <a:defRPr lang="ru-RU"/>
    </a:defPPr>
    <a:lvl1pPr marL="0" algn="l" defTabSz="713214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07" algn="l" defTabSz="713214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14" algn="l" defTabSz="713214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21" algn="l" defTabSz="713214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28" algn="l" defTabSz="713214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36" algn="l" defTabSz="713214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43" algn="l" defTabSz="713214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250" algn="l" defTabSz="713214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857" algn="l" defTabSz="713214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CDB0"/>
    <a:srgbClr val="5BBDD3"/>
    <a:srgbClr val="60B1BE"/>
    <a:srgbClr val="F277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72" autoAdjust="0"/>
    <p:restoredTop sz="94660"/>
  </p:normalViewPr>
  <p:slideViewPr>
    <p:cSldViewPr snapToGrid="0">
      <p:cViewPr varScale="1">
        <p:scale>
          <a:sx n="146" d="100"/>
          <a:sy n="146" d="100"/>
        </p:scale>
        <p:origin x="51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48.64865" units="1/cm"/>
          <inkml:channelProperty channel="T" name="resolution" value="1" units="1/dev"/>
        </inkml:channelProperties>
      </inkml:inkSource>
      <inkml:timestamp xml:id="ts0" timeString="2022-04-11T08:16:46.54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6787 11916 0,'39'-10'31,"11"10"-31,-1 0 16,-9 0-16,-10 0 16,39 0-16,70 0 15,40 0-15,49 10 16,90 30-16,29 0 15,79-1-15,-9 1 16,30 0-16,29-21 16,0 11-16,30-10 15,0-20 1,-30 0-16,-9 0 16,-31 0-16,-29 0 15,-30 0-15,-79 0 16,-20 0-16,-40 0 15,-60 0-15,-19 0 16,-10 0-16,-129 0 16,-10 0-16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366A87-4082-46AF-B015-0ED7F198C78C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5F64DB-8F29-4142-9096-7BA7F0A3E0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375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A4267-908E-47F9-990C-6A437557BD08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6ED8-2BB9-4032-8DB1-BCE8234711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040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A4267-908E-47F9-990C-6A437557BD08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6ED8-2BB9-4032-8DB1-BCE8234711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743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A4267-908E-47F9-990C-6A437557BD08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6ED8-2BB9-4032-8DB1-BCE8234711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188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A4267-908E-47F9-990C-6A437557BD08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6ED8-2BB9-4032-8DB1-BCE8234711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128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A4267-908E-47F9-990C-6A437557BD08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6ED8-2BB9-4032-8DB1-BCE8234711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203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A4267-908E-47F9-990C-6A437557BD08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6ED8-2BB9-4032-8DB1-BCE8234711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134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A4267-908E-47F9-990C-6A437557BD08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6ED8-2BB9-4032-8DB1-BCE8234711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789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A4267-908E-47F9-990C-6A437557BD08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6ED8-2BB9-4032-8DB1-BCE8234711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157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A4267-908E-47F9-990C-6A437557BD08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6ED8-2BB9-4032-8DB1-BCE8234711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569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A4267-908E-47F9-990C-6A437557BD08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6ED8-2BB9-4032-8DB1-BCE8234711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689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A4267-908E-47F9-990C-6A437557BD08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96ED8-2BB9-4032-8DB1-BCE8234711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471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A4267-908E-47F9-990C-6A437557BD08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96ED8-2BB9-4032-8DB1-BCE8234711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476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6.png"/><Relationship Id="rId4" Type="http://schemas.openxmlformats.org/officeDocument/2006/relationships/image" Target="../media/image25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jpe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oliterm.com/products/thermo/zuluthermo/thermogram/" TargetMode="External"/><Relationship Id="rId5" Type="http://schemas.openxmlformats.org/officeDocument/2006/relationships/image" Target="../media/image35.png"/><Relationship Id="rId4" Type="http://schemas.openxmlformats.org/officeDocument/2006/relationships/hyperlink" Target="https://www.politerm.com/products/thermo/zuluthermo/&#1089;alibration/" TargetMode="External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www.politerm.com/products/geo/zulugisonline/" TargetMode="External"/><Relationship Id="rId7" Type="http://schemas.openxmlformats.org/officeDocument/2006/relationships/hyperlink" Target="https://www.politerm.com/products/thermo/zuluthermo/&#1089;alibration/" TargetMode="External"/><Relationship Id="rId12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hyperlink" Target="https://www.politerm.com/products/geo/zulugismobile/" TargetMode="External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hyperlink" Target="https://www.politerm.com/products/thermo/zuluthermo/thermogram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91690"/>
          </a:xfrm>
          <a:prstGeom prst="rect">
            <a:avLst/>
          </a:prstGeom>
          <a:solidFill>
            <a:schemeClr val="accent6"/>
          </a:solidFill>
        </p:spPr>
      </p:pic>
      <p:sp>
        <p:nvSpPr>
          <p:cNvPr id="5" name="Прямоугольник 4"/>
          <p:cNvSpPr/>
          <p:nvPr/>
        </p:nvSpPr>
        <p:spPr>
          <a:xfrm>
            <a:off x="-1" y="2091600"/>
            <a:ext cx="9144000" cy="36000"/>
          </a:xfrm>
          <a:prstGeom prst="rect">
            <a:avLst/>
          </a:prstGeom>
          <a:solidFill>
            <a:srgbClr val="5BB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00" y="2412000"/>
            <a:ext cx="971550" cy="457200"/>
          </a:xfrm>
          <a:prstGeom prst="rect">
            <a:avLst/>
          </a:prstGeom>
        </p:spPr>
      </p:pic>
      <p:sp>
        <p:nvSpPr>
          <p:cNvPr id="26" name="Заголовок 25"/>
          <p:cNvSpPr>
            <a:spLocks noGrp="1"/>
          </p:cNvSpPr>
          <p:nvPr>
            <p:ph type="title"/>
          </p:nvPr>
        </p:nvSpPr>
        <p:spPr>
          <a:xfrm>
            <a:off x="1881051" y="2880000"/>
            <a:ext cx="6818449" cy="1145900"/>
          </a:xfrm>
        </p:spPr>
        <p:txBody>
          <a:bodyPr lIns="36000">
            <a:noAutofit/>
          </a:bodyPr>
          <a:lstStyle/>
          <a:p>
            <a:r>
              <a:rPr lang="ru-RU" sz="1800" dirty="0">
                <a:ea typeface="Segoe UI" panose="020B0502040204020203" pitchFamily="34" charset="0"/>
                <a:cs typeface="Calibri Light" panose="020F0302020204030204" pitchFamily="34" charset="0"/>
              </a:rPr>
              <a:t>ZuluHydro - От учебы к практике: эффективное использование программного обеспечения для организации учебного процесса в университете и при решения реальных задач в профессиональной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3368412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Объект 24">
            <a:extLst>
              <a:ext uri="{FF2B5EF4-FFF2-40B4-BE49-F238E27FC236}">
                <a16:creationId xmlns:a16="http://schemas.microsoft.com/office/drawing/2014/main" id="{0E9BE7F0-0336-469D-B340-E7B78E090A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" y="153937"/>
            <a:ext cx="9111662" cy="4579684"/>
          </a:xfrm>
        </p:spPr>
      </p:pic>
      <p:sp>
        <p:nvSpPr>
          <p:cNvPr id="28" name="Объект 19">
            <a:extLst>
              <a:ext uri="{FF2B5EF4-FFF2-40B4-BE49-F238E27FC236}">
                <a16:creationId xmlns:a16="http://schemas.microsoft.com/office/drawing/2014/main" id="{ED83E032-6EB0-4564-8138-F9B87BF45F4C}"/>
              </a:ext>
            </a:extLst>
          </p:cNvPr>
          <p:cNvSpPr txBox="1">
            <a:spLocks/>
          </p:cNvSpPr>
          <p:nvPr/>
        </p:nvSpPr>
        <p:spPr>
          <a:xfrm>
            <a:off x="250446" y="298496"/>
            <a:ext cx="4009134" cy="48805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latin typeface="+mj-lt"/>
              </a:rPr>
              <a:t>Сервер для настольной ГИС</a:t>
            </a:r>
          </a:p>
        </p:txBody>
      </p:sp>
    </p:spTree>
    <p:extLst>
      <p:ext uri="{BB962C8B-B14F-4D97-AF65-F5344CB8AC3E}">
        <p14:creationId xmlns:p14="http://schemas.microsoft.com/office/powerpoint/2010/main" val="672557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701516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Веб-службы для доступа по http://</a:t>
            </a:r>
          </a:p>
        </p:txBody>
      </p:sp>
      <p:pic>
        <p:nvPicPr>
          <p:cNvPr id="25" name="Объект 24">
            <a:extLst>
              <a:ext uri="{FF2B5EF4-FFF2-40B4-BE49-F238E27FC236}">
                <a16:creationId xmlns:a16="http://schemas.microsoft.com/office/drawing/2014/main" id="{0E9BE7F0-0336-469D-B340-E7B78E090A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474"/>
            <a:ext cx="9066488" cy="4376926"/>
          </a:xfrm>
        </p:spPr>
      </p:pic>
    </p:spTree>
    <p:extLst>
      <p:ext uri="{BB962C8B-B14F-4D97-AF65-F5344CB8AC3E}">
        <p14:creationId xmlns:p14="http://schemas.microsoft.com/office/powerpoint/2010/main" val="1812151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528026"/>
            <a:ext cx="2949178" cy="818332"/>
          </a:xfrm>
        </p:spPr>
        <p:txBody>
          <a:bodyPr/>
          <a:lstStyle/>
          <a:p>
            <a:pPr algn="ctr"/>
            <a:r>
              <a:rPr lang="en-US" dirty="0"/>
              <a:t>ZuluGIS Mobile</a:t>
            </a:r>
            <a:r>
              <a:rPr lang="ru-RU" dirty="0"/>
              <a:t> </a:t>
            </a:r>
            <a:r>
              <a:rPr lang="en-US" dirty="0"/>
              <a:t>android-</a:t>
            </a:r>
            <a:r>
              <a:rPr lang="ru-RU" dirty="0"/>
              <a:t>приложение</a:t>
            </a:r>
          </a:p>
        </p:txBody>
      </p:sp>
      <p:pic>
        <p:nvPicPr>
          <p:cNvPr id="25" name="Объект 24">
            <a:extLst>
              <a:ext uri="{FF2B5EF4-FFF2-40B4-BE49-F238E27FC236}">
                <a16:creationId xmlns:a16="http://schemas.microsoft.com/office/drawing/2014/main" id="{0E9BE7F0-0336-469D-B340-E7B78E090AB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75" y="1106140"/>
            <a:ext cx="4447055" cy="3219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Текст 29">
            <a:extLst>
              <a:ext uri="{FF2B5EF4-FFF2-40B4-BE49-F238E27FC236}">
                <a16:creationId xmlns:a16="http://schemas.microsoft.com/office/drawing/2014/main" id="{7FAAA87E-D7E7-4D62-941E-34968094D7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2772" y="1543050"/>
            <a:ext cx="3155805" cy="2858691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+mj-lt"/>
              </a:rPr>
              <a:t>Позволяет отображать объекты слоев ZuluGIS на карте в мобильном устройстве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>
                <a:latin typeface="+mj-lt"/>
              </a:rPr>
              <a:t>Авторизованный доступ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>
                <a:latin typeface="+mj-lt"/>
              </a:rPr>
              <a:t>Просмотр редактирование слоев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>
                <a:latin typeface="+mj-lt"/>
              </a:rPr>
              <a:t>Загрузка документов фотографий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>
                <a:latin typeface="+mj-lt"/>
              </a:rPr>
              <a:t>Поиск по базе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>
                <a:latin typeface="+mj-lt"/>
              </a:rPr>
              <a:t>Навигация по сети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>
                <a:latin typeface="+mj-lt"/>
              </a:rPr>
              <a:t>Слой трекинга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>
                <a:latin typeface="+mj-lt"/>
              </a:rPr>
              <a:t>Оффлайн режим, с загрузкой данных на мобильное устройство</a:t>
            </a:r>
          </a:p>
        </p:txBody>
      </p:sp>
    </p:spTree>
    <p:extLst>
      <p:ext uri="{BB962C8B-B14F-4D97-AF65-F5344CB8AC3E}">
        <p14:creationId xmlns:p14="http://schemas.microsoft.com/office/powerpoint/2010/main" val="1073283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Объект 24">
            <a:extLst>
              <a:ext uri="{FF2B5EF4-FFF2-40B4-BE49-F238E27FC236}">
                <a16:creationId xmlns:a16="http://schemas.microsoft.com/office/drawing/2014/main" id="{0E9BE7F0-0336-469D-B340-E7B78E090AB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3" y="1152219"/>
            <a:ext cx="5037430" cy="29541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415B446-13F9-4EDE-94C5-5AAC10461572}"/>
              </a:ext>
            </a:extLst>
          </p:cNvPr>
          <p:cNvSpPr txBox="1">
            <a:spLocks/>
          </p:cNvSpPr>
          <p:nvPr/>
        </p:nvSpPr>
        <p:spPr>
          <a:xfrm>
            <a:off x="5681177" y="528026"/>
            <a:ext cx="2949178" cy="818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ZuluGIS Online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веб-приложение</a:t>
            </a:r>
          </a:p>
        </p:txBody>
      </p:sp>
      <p:sp>
        <p:nvSpPr>
          <p:cNvPr id="11" name="Текст 29">
            <a:extLst>
              <a:ext uri="{FF2B5EF4-FFF2-40B4-BE49-F238E27FC236}">
                <a16:creationId xmlns:a16="http://schemas.microsoft.com/office/drawing/2014/main" id="{2AD074F5-6ADC-41A1-9850-97E7B49F10A2}"/>
              </a:ext>
            </a:extLst>
          </p:cNvPr>
          <p:cNvSpPr txBox="1">
            <a:spLocks/>
          </p:cNvSpPr>
          <p:nvPr/>
        </p:nvSpPr>
        <p:spPr>
          <a:xfrm>
            <a:off x="5654108" y="1543050"/>
            <a:ext cx="3155805" cy="2858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latin typeface="+mj-lt"/>
              </a:rPr>
              <a:t>Позволяет отображать объекты слоев ZuluGIS на карте браузере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>
                <a:latin typeface="+mj-lt"/>
              </a:rPr>
              <a:t>Авторизованный доступ с </a:t>
            </a:r>
            <a:br>
              <a:rPr lang="ru-RU" dirty="0">
                <a:latin typeface="+mj-lt"/>
              </a:rPr>
            </a:br>
            <a:r>
              <a:rPr lang="ru-RU" dirty="0">
                <a:latin typeface="+mj-lt"/>
              </a:rPr>
              <a:t>любого устройства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>
                <a:latin typeface="+mj-lt"/>
              </a:rPr>
              <a:t>Просмотр редактирование слоев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>
                <a:latin typeface="+mj-lt"/>
              </a:rPr>
              <a:t>Загрузка документов фотографий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>
                <a:latin typeface="+mj-lt"/>
              </a:rPr>
              <a:t>Поиск по базе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>
                <a:latin typeface="+mj-lt"/>
              </a:rPr>
              <a:t>Кастомизация интерфейса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>
                <a:latin typeface="+mj-lt"/>
              </a:rPr>
              <a:t>Использование пользовательских скриптов </a:t>
            </a:r>
            <a:r>
              <a:rPr lang="en-US" dirty="0">
                <a:latin typeface="+mj-lt"/>
              </a:rPr>
              <a:t>JavaScript</a:t>
            </a:r>
            <a:endParaRPr lang="ru-RU" dirty="0">
              <a:latin typeface="+mj-lt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>
                <a:latin typeface="+mj-lt"/>
              </a:rPr>
              <a:t>Выполнение гидравлических расчётов*</a:t>
            </a:r>
          </a:p>
        </p:txBody>
      </p:sp>
    </p:spTree>
    <p:extLst>
      <p:ext uri="{BB962C8B-B14F-4D97-AF65-F5344CB8AC3E}">
        <p14:creationId xmlns:p14="http://schemas.microsoft.com/office/powerpoint/2010/main" val="1986705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701516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Веб-службы для доступа по http://</a:t>
            </a:r>
          </a:p>
        </p:txBody>
      </p:sp>
      <p:pic>
        <p:nvPicPr>
          <p:cNvPr id="25" name="Объект 24">
            <a:extLst>
              <a:ext uri="{FF2B5EF4-FFF2-40B4-BE49-F238E27FC236}">
                <a16:creationId xmlns:a16="http://schemas.microsoft.com/office/drawing/2014/main" id="{0E9BE7F0-0336-469D-B340-E7B78E090A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474"/>
            <a:ext cx="9066488" cy="4376926"/>
          </a:xfrm>
        </p:spPr>
      </p:pic>
    </p:spTree>
    <p:extLst>
      <p:ext uri="{BB962C8B-B14F-4D97-AF65-F5344CB8AC3E}">
        <p14:creationId xmlns:p14="http://schemas.microsoft.com/office/powerpoint/2010/main" val="3113590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Объект 24">
            <a:extLst>
              <a:ext uri="{FF2B5EF4-FFF2-40B4-BE49-F238E27FC236}">
                <a16:creationId xmlns:a16="http://schemas.microsoft.com/office/drawing/2014/main" id="{0E9BE7F0-0336-469D-B340-E7B78E090AB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100" y="1103656"/>
            <a:ext cx="5288169" cy="3311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Текст 29">
            <a:extLst>
              <a:ext uri="{FF2B5EF4-FFF2-40B4-BE49-F238E27FC236}">
                <a16:creationId xmlns:a16="http://schemas.microsoft.com/office/drawing/2014/main" id="{7FAAA87E-D7E7-4D62-941E-34968094D7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8121" y="1005841"/>
            <a:ext cx="3497579" cy="3312474"/>
          </a:xfrm>
        </p:spPr>
        <p:txBody>
          <a:bodyPr>
            <a:noAutofit/>
          </a:bodyPr>
          <a:lstStyle/>
          <a:p>
            <a:pPr algn="just">
              <a:lnSpc>
                <a:spcPct val="110000"/>
              </a:lnSpc>
            </a:pPr>
            <a:r>
              <a:rPr lang="ru-RU" sz="1000" dirty="0">
                <a:latin typeface="+mj-lt"/>
              </a:rPr>
              <a:t>Система позволяет создавать слои геоинформационной системы, настраивать пользовательскую структуру данных, в частности: условные обозначения, таблицы с атрибутами, справочники, шаблоны отчетов, средства визуализации и т.п.</a:t>
            </a:r>
          </a:p>
          <a:p>
            <a:pPr algn="just">
              <a:lnSpc>
                <a:spcPct val="110000"/>
              </a:lnSpc>
            </a:pPr>
            <a:r>
              <a:rPr lang="ru-RU" sz="1000" dirty="0">
                <a:latin typeface="+mj-lt"/>
              </a:rPr>
              <a:t>Система </a:t>
            </a:r>
            <a:r>
              <a:rPr lang="en-US" sz="1000" dirty="0">
                <a:latin typeface="+mj-lt"/>
              </a:rPr>
              <a:t>ZuluGIS </a:t>
            </a:r>
            <a:r>
              <a:rPr lang="ru-RU" sz="1000" dirty="0">
                <a:latin typeface="+mj-lt"/>
              </a:rPr>
              <a:t>имеет встроенный графический редактор простых объектов (линейные, площадные, текстовые, символьные) и топологический редактор графовых моделей который автоматизирует процесс нанесения инженерных сетей.</a:t>
            </a:r>
          </a:p>
          <a:p>
            <a:pPr algn="just">
              <a:lnSpc>
                <a:spcPct val="110000"/>
              </a:lnSpc>
            </a:pPr>
            <a:r>
              <a:rPr lang="ru-RU" sz="1000" dirty="0">
                <a:latin typeface="+mj-lt"/>
              </a:rPr>
              <a:t>Редакторы символов, стилей линий и стилей заливок.</a:t>
            </a:r>
          </a:p>
          <a:p>
            <a:pPr algn="just">
              <a:lnSpc>
                <a:spcPct val="110000"/>
              </a:lnSpc>
            </a:pPr>
            <a:r>
              <a:rPr lang="ru-RU" sz="1000" dirty="0">
                <a:latin typeface="+mj-lt"/>
              </a:rPr>
              <a:t>Для организации данных слоя можно создавать классификаторы, группирующие данные по типам и режимам, к примеру в электронных моделях инженерных сетей по функциональному назначению в гидравлическом расчете</a:t>
            </a:r>
            <a:r>
              <a:rPr lang="en-US" sz="1000" dirty="0">
                <a:latin typeface="+mj-lt"/>
              </a:rPr>
              <a:t>.</a:t>
            </a:r>
            <a:endParaRPr lang="ru-RU" sz="1000" dirty="0">
              <a:latin typeface="+mj-lt"/>
            </a:endParaRPr>
          </a:p>
          <a:p>
            <a:pPr algn="just">
              <a:lnSpc>
                <a:spcPct val="110000"/>
              </a:lnSpc>
            </a:pPr>
            <a:r>
              <a:rPr lang="ru-RU" sz="1000" dirty="0">
                <a:latin typeface="+mj-lt"/>
              </a:rPr>
              <a:t>Любому объекту слоя может быть сопоставлена  семантическая информация, хранимая в таблицах баз данных слоя. </a:t>
            </a:r>
          </a:p>
        </p:txBody>
      </p:sp>
      <p:sp>
        <p:nvSpPr>
          <p:cNvPr id="31" name="Заголовок 4">
            <a:extLst>
              <a:ext uri="{FF2B5EF4-FFF2-40B4-BE49-F238E27FC236}">
                <a16:creationId xmlns:a16="http://schemas.microsoft.com/office/drawing/2014/main" id="{0BA57A0F-2F41-44BA-98ED-E695D3B9119A}"/>
              </a:ext>
            </a:extLst>
          </p:cNvPr>
          <p:cNvSpPr txBox="1">
            <a:spLocks/>
          </p:cNvSpPr>
          <p:nvPr/>
        </p:nvSpPr>
        <p:spPr>
          <a:xfrm>
            <a:off x="695967" y="208972"/>
            <a:ext cx="7886700" cy="614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dirty="0">
                <a:latin typeface="Calibri Light" panose="020F0302020204030204" pitchFamily="34" charset="0"/>
                <a:ea typeface="Plumb Light" panose="02000504040000020003" pitchFamily="50" charset="0"/>
                <a:cs typeface="Calibri Light" panose="020F0302020204030204" pitchFamily="34" charset="0"/>
              </a:rPr>
              <a:t>Векторный слой - основная единица хранения данных</a:t>
            </a:r>
          </a:p>
        </p:txBody>
      </p:sp>
    </p:spTree>
    <p:extLst>
      <p:ext uri="{BB962C8B-B14F-4D97-AF65-F5344CB8AC3E}">
        <p14:creationId xmlns:p14="http://schemas.microsoft.com/office/powerpoint/2010/main" val="3531542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701516"/>
          </a:xfrm>
        </p:spPr>
        <p:txBody>
          <a:bodyPr/>
          <a:lstStyle/>
          <a:p>
            <a:pPr algn="ctr"/>
            <a:r>
              <a:rPr lang="ru-RU" sz="2800" dirty="0"/>
              <a:t>Организация</a:t>
            </a:r>
            <a:r>
              <a:rPr lang="ru-RU" dirty="0"/>
              <a:t> </a:t>
            </a:r>
            <a:r>
              <a:rPr lang="ru-RU" sz="2800" dirty="0"/>
              <a:t>данных</a:t>
            </a:r>
            <a:endParaRPr lang="ru-RU" dirty="0"/>
          </a:p>
        </p:txBody>
      </p:sp>
      <p:sp>
        <p:nvSpPr>
          <p:cNvPr id="8" name="Скругленный прямоугольник 1">
            <a:extLst>
              <a:ext uri="{FF2B5EF4-FFF2-40B4-BE49-F238E27FC236}">
                <a16:creationId xmlns:a16="http://schemas.microsoft.com/office/drawing/2014/main" id="{586BC573-DDEC-4A9E-8E58-52C2F2482840}"/>
              </a:ext>
            </a:extLst>
          </p:cNvPr>
          <p:cNvSpPr/>
          <p:nvPr/>
        </p:nvSpPr>
        <p:spPr>
          <a:xfrm>
            <a:off x="3108325" y="1376363"/>
            <a:ext cx="520700" cy="29527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900" dirty="0">
                <a:latin typeface="+mj-lt"/>
                <a:cs typeface="Times New Roman" pitchFamily="18" charset="0"/>
              </a:rPr>
              <a:t>BMP</a:t>
            </a:r>
            <a:endParaRPr lang="ru-RU" sz="900" dirty="0">
              <a:latin typeface="+mj-lt"/>
              <a:cs typeface="Times New Roman" pitchFamily="18" charset="0"/>
            </a:endParaRPr>
          </a:p>
        </p:txBody>
      </p:sp>
      <p:sp>
        <p:nvSpPr>
          <p:cNvPr id="10" name="Скругленный прямоугольник 6">
            <a:extLst>
              <a:ext uri="{FF2B5EF4-FFF2-40B4-BE49-F238E27FC236}">
                <a16:creationId xmlns:a16="http://schemas.microsoft.com/office/drawing/2014/main" id="{33BB1F7D-9069-473D-B2DA-4E8FDCC414A3}"/>
              </a:ext>
            </a:extLst>
          </p:cNvPr>
          <p:cNvSpPr/>
          <p:nvPr/>
        </p:nvSpPr>
        <p:spPr>
          <a:xfrm>
            <a:off x="3741738" y="1376363"/>
            <a:ext cx="538162" cy="29527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900" dirty="0">
                <a:latin typeface="+mj-lt"/>
                <a:cs typeface="Times New Roman" pitchFamily="18" charset="0"/>
              </a:rPr>
              <a:t>TIFF</a:t>
            </a:r>
            <a:endParaRPr lang="ru-RU" sz="900" dirty="0">
              <a:latin typeface="+mj-lt"/>
              <a:cs typeface="Times New Roman" pitchFamily="18" charset="0"/>
            </a:endParaRPr>
          </a:p>
        </p:txBody>
      </p:sp>
      <p:sp>
        <p:nvSpPr>
          <p:cNvPr id="11" name="Скругленный прямоугольник 7">
            <a:extLst>
              <a:ext uri="{FF2B5EF4-FFF2-40B4-BE49-F238E27FC236}">
                <a16:creationId xmlns:a16="http://schemas.microsoft.com/office/drawing/2014/main" id="{61C8DBAE-0174-494B-8AB8-34090CC938E8}"/>
              </a:ext>
            </a:extLst>
          </p:cNvPr>
          <p:cNvSpPr/>
          <p:nvPr/>
        </p:nvSpPr>
        <p:spPr>
          <a:xfrm>
            <a:off x="4381500" y="1397000"/>
            <a:ext cx="541338" cy="29527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900" dirty="0">
                <a:latin typeface="+mj-lt"/>
                <a:cs typeface="Times New Roman" pitchFamily="18" charset="0"/>
              </a:rPr>
              <a:t>PNG</a:t>
            </a:r>
            <a:endParaRPr lang="ru-RU" sz="900" dirty="0">
              <a:latin typeface="+mj-lt"/>
              <a:cs typeface="Times New Roman" pitchFamily="18" charset="0"/>
            </a:endParaRPr>
          </a:p>
        </p:txBody>
      </p:sp>
      <p:sp>
        <p:nvSpPr>
          <p:cNvPr id="12" name="Скругленный прямоугольник 8">
            <a:extLst>
              <a:ext uri="{FF2B5EF4-FFF2-40B4-BE49-F238E27FC236}">
                <a16:creationId xmlns:a16="http://schemas.microsoft.com/office/drawing/2014/main" id="{CC956D17-39CE-4C2D-8785-DE3040265B5D}"/>
              </a:ext>
            </a:extLst>
          </p:cNvPr>
          <p:cNvSpPr/>
          <p:nvPr/>
        </p:nvSpPr>
        <p:spPr>
          <a:xfrm>
            <a:off x="3108325" y="1786988"/>
            <a:ext cx="520700" cy="29527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900" dirty="0">
                <a:latin typeface="+mj-lt"/>
                <a:cs typeface="Times New Roman" pitchFamily="18" charset="0"/>
              </a:rPr>
              <a:t>JPEG</a:t>
            </a:r>
            <a:endParaRPr lang="ru-RU" sz="900" dirty="0">
              <a:latin typeface="+mj-lt"/>
              <a:cs typeface="Times New Roman" pitchFamily="18" charset="0"/>
            </a:endParaRPr>
          </a:p>
        </p:txBody>
      </p:sp>
      <p:sp>
        <p:nvSpPr>
          <p:cNvPr id="13" name="Скругленный прямоугольник 9">
            <a:extLst>
              <a:ext uri="{FF2B5EF4-FFF2-40B4-BE49-F238E27FC236}">
                <a16:creationId xmlns:a16="http://schemas.microsoft.com/office/drawing/2014/main" id="{66C0312D-033F-4F5E-97D5-CFE99CD7B402}"/>
              </a:ext>
            </a:extLst>
          </p:cNvPr>
          <p:cNvSpPr/>
          <p:nvPr/>
        </p:nvSpPr>
        <p:spPr>
          <a:xfrm>
            <a:off x="3741738" y="1779050"/>
            <a:ext cx="538162" cy="2968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900" dirty="0">
                <a:latin typeface="+mj-lt"/>
                <a:cs typeface="Times New Roman" pitchFamily="18" charset="0"/>
              </a:rPr>
              <a:t>GIF</a:t>
            </a:r>
            <a:endParaRPr lang="ru-RU" sz="900" dirty="0">
              <a:latin typeface="+mj-lt"/>
              <a:cs typeface="Times New Roman" pitchFamily="18" charset="0"/>
            </a:endParaRPr>
          </a:p>
        </p:txBody>
      </p:sp>
      <p:sp>
        <p:nvSpPr>
          <p:cNvPr id="14" name="Скругленный прямоугольник 10">
            <a:extLst>
              <a:ext uri="{FF2B5EF4-FFF2-40B4-BE49-F238E27FC236}">
                <a16:creationId xmlns:a16="http://schemas.microsoft.com/office/drawing/2014/main" id="{B44F4012-0D31-49B6-AAC2-9660F5A7A7AB}"/>
              </a:ext>
            </a:extLst>
          </p:cNvPr>
          <p:cNvSpPr/>
          <p:nvPr/>
        </p:nvSpPr>
        <p:spPr>
          <a:xfrm>
            <a:off x="4381500" y="1782225"/>
            <a:ext cx="541338" cy="29527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900" dirty="0">
                <a:latin typeface="+mj-lt"/>
                <a:cs typeface="Times New Roman" pitchFamily="18" charset="0"/>
              </a:rPr>
              <a:t>WMS</a:t>
            </a:r>
            <a:endParaRPr lang="ru-RU" sz="900" dirty="0">
              <a:latin typeface="+mj-lt"/>
              <a:cs typeface="Times New Roman" pitchFamily="18" charset="0"/>
            </a:endParaRP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16FC30A0-5BFF-4EFB-A49F-B83ADE7F7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3738" y="1090613"/>
            <a:ext cx="15541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1200">
                <a:latin typeface="+mj-lt"/>
                <a:cs typeface="Times New Roman" panose="02020603050405020304" pitchFamily="18" charset="0"/>
              </a:rPr>
              <a:t>Растровые данные</a:t>
            </a: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4655E499-9602-42F4-B342-D9957FA93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7075" y="2245775"/>
            <a:ext cx="15541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1200" dirty="0">
                <a:latin typeface="+mj-lt"/>
                <a:cs typeface="Times New Roman" panose="02020603050405020304" pitchFamily="18" charset="0"/>
              </a:rPr>
              <a:t>Векторные данные</a:t>
            </a:r>
          </a:p>
        </p:txBody>
      </p:sp>
      <p:sp>
        <p:nvSpPr>
          <p:cNvPr id="18" name="Шестиугольник 17">
            <a:extLst>
              <a:ext uri="{FF2B5EF4-FFF2-40B4-BE49-F238E27FC236}">
                <a16:creationId xmlns:a16="http://schemas.microsoft.com/office/drawing/2014/main" id="{0AC920BB-BAC8-4E7E-9099-A2E62CF5C857}"/>
              </a:ext>
            </a:extLst>
          </p:cNvPr>
          <p:cNvSpPr/>
          <p:nvPr/>
        </p:nvSpPr>
        <p:spPr>
          <a:xfrm>
            <a:off x="5765800" y="1158418"/>
            <a:ext cx="365125" cy="311150"/>
          </a:xfrm>
          <a:prstGeom prst="hexagon">
            <a:avLst/>
          </a:prstGeom>
          <a:solidFill>
            <a:srgbClr val="00206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>
              <a:latin typeface="+mj-lt"/>
            </a:endParaRPr>
          </a:p>
        </p:txBody>
      </p:sp>
      <p:sp>
        <p:nvSpPr>
          <p:cNvPr id="19" name="Шестиугольник 18">
            <a:extLst>
              <a:ext uri="{FF2B5EF4-FFF2-40B4-BE49-F238E27FC236}">
                <a16:creationId xmlns:a16="http://schemas.microsoft.com/office/drawing/2014/main" id="{64927711-A20C-4BEE-9F96-ECEB16BB4AEE}"/>
              </a:ext>
            </a:extLst>
          </p:cNvPr>
          <p:cNvSpPr/>
          <p:nvPr/>
        </p:nvSpPr>
        <p:spPr>
          <a:xfrm>
            <a:off x="6061075" y="1313993"/>
            <a:ext cx="365125" cy="309562"/>
          </a:xfrm>
          <a:prstGeom prst="hexagon">
            <a:avLst/>
          </a:prstGeom>
          <a:solidFill>
            <a:srgbClr val="00206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>
              <a:latin typeface="+mj-lt"/>
            </a:endParaRPr>
          </a:p>
        </p:txBody>
      </p:sp>
      <p:sp>
        <p:nvSpPr>
          <p:cNvPr id="20" name="Шестиугольник 19">
            <a:extLst>
              <a:ext uri="{FF2B5EF4-FFF2-40B4-BE49-F238E27FC236}">
                <a16:creationId xmlns:a16="http://schemas.microsoft.com/office/drawing/2014/main" id="{A0991443-3662-41A2-A481-5C345C79406C}"/>
              </a:ext>
            </a:extLst>
          </p:cNvPr>
          <p:cNvSpPr/>
          <p:nvPr/>
        </p:nvSpPr>
        <p:spPr>
          <a:xfrm>
            <a:off x="5765800" y="1469568"/>
            <a:ext cx="365125" cy="309562"/>
          </a:xfrm>
          <a:prstGeom prst="hexagon">
            <a:avLst/>
          </a:prstGeom>
          <a:solidFill>
            <a:srgbClr val="00206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>
              <a:latin typeface="+mj-lt"/>
            </a:endParaRPr>
          </a:p>
        </p:txBody>
      </p:sp>
      <p:sp>
        <p:nvSpPr>
          <p:cNvPr id="21" name="Двойная стрелка влево/вправо 11">
            <a:extLst>
              <a:ext uri="{FF2B5EF4-FFF2-40B4-BE49-F238E27FC236}">
                <a16:creationId xmlns:a16="http://schemas.microsoft.com/office/drawing/2014/main" id="{C9163D55-8624-437C-8B60-666DE0BBB74E}"/>
              </a:ext>
            </a:extLst>
          </p:cNvPr>
          <p:cNvSpPr/>
          <p:nvPr/>
        </p:nvSpPr>
        <p:spPr>
          <a:xfrm>
            <a:off x="5281613" y="2146330"/>
            <a:ext cx="387350" cy="180975"/>
          </a:xfrm>
          <a:prstGeom prst="leftRightArrow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>
              <a:latin typeface="+mj-lt"/>
            </a:endParaRPr>
          </a:p>
        </p:txBody>
      </p:sp>
      <p:sp>
        <p:nvSpPr>
          <p:cNvPr id="22" name="Двойная стрелка влево/вправо 19">
            <a:extLst>
              <a:ext uri="{FF2B5EF4-FFF2-40B4-BE49-F238E27FC236}">
                <a16:creationId xmlns:a16="http://schemas.microsoft.com/office/drawing/2014/main" id="{2478072A-4385-42A8-B6DC-7472D2C34497}"/>
              </a:ext>
            </a:extLst>
          </p:cNvPr>
          <p:cNvSpPr/>
          <p:nvPr/>
        </p:nvSpPr>
        <p:spPr>
          <a:xfrm>
            <a:off x="5294313" y="1374318"/>
            <a:ext cx="374650" cy="171450"/>
          </a:xfrm>
          <a:prstGeom prst="leftRightArrow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>
              <a:latin typeface="+mj-lt"/>
            </a:endParaRPr>
          </a:p>
        </p:txBody>
      </p:sp>
      <p:sp>
        <p:nvSpPr>
          <p:cNvPr id="23" name="Шестиугольник 22">
            <a:extLst>
              <a:ext uri="{FF2B5EF4-FFF2-40B4-BE49-F238E27FC236}">
                <a16:creationId xmlns:a16="http://schemas.microsoft.com/office/drawing/2014/main" id="{E90B2D2C-116D-4EFE-8DB1-671847CA3851}"/>
              </a:ext>
            </a:extLst>
          </p:cNvPr>
          <p:cNvSpPr/>
          <p:nvPr/>
        </p:nvSpPr>
        <p:spPr>
          <a:xfrm>
            <a:off x="5765800" y="1917730"/>
            <a:ext cx="365125" cy="309562"/>
          </a:xfrm>
          <a:prstGeom prst="hexagon">
            <a:avLst/>
          </a:prstGeom>
          <a:solidFill>
            <a:srgbClr val="00206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>
              <a:latin typeface="+mj-lt"/>
            </a:endParaRPr>
          </a:p>
        </p:txBody>
      </p:sp>
      <p:sp>
        <p:nvSpPr>
          <p:cNvPr id="24" name="Шестиугольник 23">
            <a:extLst>
              <a:ext uri="{FF2B5EF4-FFF2-40B4-BE49-F238E27FC236}">
                <a16:creationId xmlns:a16="http://schemas.microsoft.com/office/drawing/2014/main" id="{4E92938C-733C-4274-9855-992A2C3BF47D}"/>
              </a:ext>
            </a:extLst>
          </p:cNvPr>
          <p:cNvSpPr/>
          <p:nvPr/>
        </p:nvSpPr>
        <p:spPr>
          <a:xfrm>
            <a:off x="5765800" y="2236817"/>
            <a:ext cx="365125" cy="309563"/>
          </a:xfrm>
          <a:prstGeom prst="hexagon">
            <a:avLst/>
          </a:prstGeom>
          <a:solidFill>
            <a:srgbClr val="00206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>
              <a:latin typeface="+mj-lt"/>
            </a:endParaRPr>
          </a:p>
        </p:txBody>
      </p:sp>
      <p:sp>
        <p:nvSpPr>
          <p:cNvPr id="26" name="Шестиугольник 25">
            <a:extLst>
              <a:ext uri="{FF2B5EF4-FFF2-40B4-BE49-F238E27FC236}">
                <a16:creationId xmlns:a16="http://schemas.microsoft.com/office/drawing/2014/main" id="{BD0C27F8-525A-4EEF-BBBE-8B4B4158ED68}"/>
              </a:ext>
            </a:extLst>
          </p:cNvPr>
          <p:cNvSpPr/>
          <p:nvPr/>
        </p:nvSpPr>
        <p:spPr>
          <a:xfrm>
            <a:off x="6061075" y="2076480"/>
            <a:ext cx="365125" cy="311150"/>
          </a:xfrm>
          <a:prstGeom prst="hexagon">
            <a:avLst/>
          </a:prstGeom>
          <a:solidFill>
            <a:srgbClr val="00206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>
              <a:latin typeface="+mj-lt"/>
            </a:endParaRPr>
          </a:p>
        </p:txBody>
      </p:sp>
      <p:sp>
        <p:nvSpPr>
          <p:cNvPr id="27" name="TextBox 23">
            <a:extLst>
              <a:ext uri="{FF2B5EF4-FFF2-40B4-BE49-F238E27FC236}">
                <a16:creationId xmlns:a16="http://schemas.microsoft.com/office/drawing/2014/main" id="{78C3287B-1AE3-4D0F-9108-EC4565626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3188" y="1148474"/>
            <a:ext cx="9572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ru-RU" sz="1200">
                <a:latin typeface="+mj-lt"/>
                <a:cs typeface="Times New Roman" panose="02020603050405020304" pitchFamily="18" charset="0"/>
              </a:rPr>
              <a:t>WMS 1.3.0</a:t>
            </a:r>
            <a:endParaRPr lang="ru-RU" altLang="ru-RU" sz="120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0" name="TextBox 24">
            <a:extLst>
              <a:ext uri="{FF2B5EF4-FFF2-40B4-BE49-F238E27FC236}">
                <a16:creationId xmlns:a16="http://schemas.microsoft.com/office/drawing/2014/main" id="{90A1823A-BE03-48D8-B92A-3652FAD93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7556" y="2844006"/>
            <a:ext cx="12096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ru-RU" sz="1200" dirty="0">
                <a:latin typeface="+mj-lt"/>
                <a:cs typeface="Times New Roman" panose="02020603050405020304" pitchFamily="18" charset="0"/>
              </a:rPr>
              <a:t>WMTS</a:t>
            </a:r>
          </a:p>
          <a:p>
            <a:pPr algn="ctr" eaLnBrk="0" hangingPunct="0"/>
            <a:endParaRPr lang="en-US" altLang="ru-RU" sz="1200" dirty="0">
              <a:latin typeface="+mj-lt"/>
              <a:cs typeface="Times New Roman" panose="02020603050405020304" pitchFamily="18" charset="0"/>
            </a:endParaRPr>
          </a:p>
          <a:p>
            <a:pPr algn="ctr" eaLnBrk="0" hangingPunct="0"/>
            <a:r>
              <a:rPr lang="en-US" sz="1200" dirty="0">
                <a:latin typeface="+mj-lt"/>
              </a:rPr>
              <a:t>Tile System</a:t>
            </a:r>
            <a:endParaRPr lang="ru-RU" altLang="ru-RU" sz="1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1" name="Двойная стрелка влево/вправо 25">
            <a:extLst>
              <a:ext uri="{FF2B5EF4-FFF2-40B4-BE49-F238E27FC236}">
                <a16:creationId xmlns:a16="http://schemas.microsoft.com/office/drawing/2014/main" id="{AD615995-048A-48AB-A496-F47D21655271}"/>
              </a:ext>
            </a:extLst>
          </p:cNvPr>
          <p:cNvSpPr/>
          <p:nvPr/>
        </p:nvSpPr>
        <p:spPr>
          <a:xfrm>
            <a:off x="2243138" y="1360489"/>
            <a:ext cx="509587" cy="137503"/>
          </a:xfrm>
          <a:prstGeom prst="leftRightArrow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>
              <a:latin typeface="+mj-lt"/>
            </a:endParaRPr>
          </a:p>
        </p:txBody>
      </p:sp>
      <p:sp>
        <p:nvSpPr>
          <p:cNvPr id="32" name="Двойная стрелка влево/вправо 26">
            <a:extLst>
              <a:ext uri="{FF2B5EF4-FFF2-40B4-BE49-F238E27FC236}">
                <a16:creationId xmlns:a16="http://schemas.microsoft.com/office/drawing/2014/main" id="{4ED831FD-79A7-4D1D-BB3A-669A6CE5F7E5}"/>
              </a:ext>
            </a:extLst>
          </p:cNvPr>
          <p:cNvSpPr/>
          <p:nvPr/>
        </p:nvSpPr>
        <p:spPr>
          <a:xfrm>
            <a:off x="2249685" y="1811339"/>
            <a:ext cx="509587" cy="137503"/>
          </a:xfrm>
          <a:prstGeom prst="leftRightArrow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>
              <a:latin typeface="+mj-lt"/>
            </a:endParaRPr>
          </a:p>
        </p:txBody>
      </p:sp>
      <p:sp>
        <p:nvSpPr>
          <p:cNvPr id="33" name="Двойная стрелка влево/вправо 27">
            <a:extLst>
              <a:ext uri="{FF2B5EF4-FFF2-40B4-BE49-F238E27FC236}">
                <a16:creationId xmlns:a16="http://schemas.microsoft.com/office/drawing/2014/main" id="{018A5E65-52DA-4558-AA5A-CC9C8A948FD0}"/>
              </a:ext>
            </a:extLst>
          </p:cNvPr>
          <p:cNvSpPr/>
          <p:nvPr/>
        </p:nvSpPr>
        <p:spPr>
          <a:xfrm>
            <a:off x="2249685" y="2695584"/>
            <a:ext cx="507803" cy="173383"/>
          </a:xfrm>
          <a:prstGeom prst="leftRightArrow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>
              <a:latin typeface="+mj-lt"/>
            </a:endParaRPr>
          </a:p>
        </p:txBody>
      </p:sp>
      <p:sp>
        <p:nvSpPr>
          <p:cNvPr id="34" name="Двойная стрелка влево/вправо 28">
            <a:extLst>
              <a:ext uri="{FF2B5EF4-FFF2-40B4-BE49-F238E27FC236}">
                <a16:creationId xmlns:a16="http://schemas.microsoft.com/office/drawing/2014/main" id="{5DA64A05-B5C7-4230-AD63-89966B0D9741}"/>
              </a:ext>
            </a:extLst>
          </p:cNvPr>
          <p:cNvSpPr/>
          <p:nvPr/>
        </p:nvSpPr>
        <p:spPr>
          <a:xfrm>
            <a:off x="2243138" y="3070225"/>
            <a:ext cx="498475" cy="137503"/>
          </a:xfrm>
          <a:prstGeom prst="leftRightArrow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>
              <a:latin typeface="+mj-lt"/>
            </a:endParaRPr>
          </a:p>
        </p:txBody>
      </p:sp>
      <p:sp>
        <p:nvSpPr>
          <p:cNvPr id="35" name="TextBox 29">
            <a:extLst>
              <a:ext uri="{FF2B5EF4-FFF2-40B4-BE49-F238E27FC236}">
                <a16:creationId xmlns:a16="http://schemas.microsoft.com/office/drawing/2014/main" id="{81B17BAF-2ECA-4294-87D4-444C27EEE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774" y="1578034"/>
            <a:ext cx="927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ru-RU" sz="1200" dirty="0">
                <a:latin typeface="+mj-lt"/>
                <a:cs typeface="Times New Roman" panose="02020603050405020304" pitchFamily="18" charset="0"/>
              </a:rPr>
              <a:t>WMS 1.1.1</a:t>
            </a:r>
            <a:endParaRPr lang="ru-RU" altLang="ru-RU" sz="1200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36" name="Группа 58">
            <a:extLst>
              <a:ext uri="{FF2B5EF4-FFF2-40B4-BE49-F238E27FC236}">
                <a16:creationId xmlns:a16="http://schemas.microsoft.com/office/drawing/2014/main" id="{E221CD0D-4736-43BA-A21A-BAE474D1D565}"/>
              </a:ext>
            </a:extLst>
          </p:cNvPr>
          <p:cNvGrpSpPr>
            <a:grpSpLocks/>
          </p:cNvGrpSpPr>
          <p:nvPr/>
        </p:nvGrpSpPr>
        <p:grpSpPr bwMode="auto">
          <a:xfrm>
            <a:off x="931863" y="1210415"/>
            <a:ext cx="1209675" cy="407988"/>
            <a:chOff x="1216855" y="1229264"/>
            <a:chExt cx="1198848" cy="407234"/>
          </a:xfrm>
        </p:grpSpPr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26E2EC96-FF7F-492B-B1DF-05B5A4C36101}"/>
                </a:ext>
              </a:extLst>
            </p:cNvPr>
            <p:cNvSpPr/>
            <p:nvPr/>
          </p:nvSpPr>
          <p:spPr>
            <a:xfrm>
              <a:off x="1216855" y="1229264"/>
              <a:ext cx="1132770" cy="3818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 dirty="0">
                <a:latin typeface="+mj-lt"/>
              </a:endParaRPr>
            </a:p>
          </p:txBody>
        </p:sp>
        <p:sp>
          <p:nvSpPr>
            <p:cNvPr id="38" name="TextBox 31">
              <a:extLst>
                <a:ext uri="{FF2B5EF4-FFF2-40B4-BE49-F238E27FC236}">
                  <a16:creationId xmlns:a16="http://schemas.microsoft.com/office/drawing/2014/main" id="{6516FD5C-BC87-4CA6-9357-B02B957DC6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7405" y="1236388"/>
              <a:ext cx="118829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altLang="ru-RU" sz="1000">
                  <a:latin typeface="+mj-lt"/>
                  <a:cs typeface="Times New Roman" panose="02020603050405020304" pitchFamily="18" charset="0"/>
                </a:rPr>
                <a:t>MapInfo</a:t>
              </a:r>
            </a:p>
            <a:p>
              <a:pPr algn="ctr" eaLnBrk="0" hangingPunct="0"/>
              <a:r>
                <a:rPr lang="en-US" altLang="ru-RU" sz="1000">
                  <a:latin typeface="+mj-lt"/>
                  <a:cs typeface="Times New Roman" panose="02020603050405020304" pitchFamily="18" charset="0"/>
                </a:rPr>
                <a:t>TAB</a:t>
              </a:r>
              <a:endParaRPr lang="ru-RU" altLang="ru-RU" sz="1000"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TextBox 33">
            <a:extLst>
              <a:ext uri="{FF2B5EF4-FFF2-40B4-BE49-F238E27FC236}">
                <a16:creationId xmlns:a16="http://schemas.microsoft.com/office/drawing/2014/main" id="{050D5537-C779-4D8C-8A90-F5E252B01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863" y="2153441"/>
            <a:ext cx="1133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ru-RU" sz="1000" dirty="0">
                <a:latin typeface="+mj-lt"/>
                <a:cs typeface="Times New Roman" panose="02020603050405020304" pitchFamily="18" charset="0"/>
              </a:rPr>
              <a:t>MapInfo</a:t>
            </a:r>
          </a:p>
          <a:p>
            <a:pPr algn="ctr" eaLnBrk="0" hangingPunct="0"/>
            <a:r>
              <a:rPr lang="en-US" altLang="ru-RU" sz="1000" dirty="0">
                <a:latin typeface="+mj-lt"/>
                <a:cs typeface="Times New Roman" panose="02020603050405020304" pitchFamily="18" charset="0"/>
              </a:rPr>
              <a:t>MIF</a:t>
            </a:r>
            <a:endParaRPr lang="ru-RU" altLang="ru-RU" sz="1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0" name="TextBox 34">
            <a:extLst>
              <a:ext uri="{FF2B5EF4-FFF2-40B4-BE49-F238E27FC236}">
                <a16:creationId xmlns:a16="http://schemas.microsoft.com/office/drawing/2014/main" id="{D2E285A1-D165-48D8-A407-2292B9B2F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975" y="2974975"/>
            <a:ext cx="1131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ru-RU" sz="1000">
                <a:latin typeface="+mj-lt"/>
                <a:cs typeface="Times New Roman" panose="02020603050405020304" pitchFamily="18" charset="0"/>
              </a:rPr>
              <a:t>ESRI</a:t>
            </a:r>
          </a:p>
          <a:p>
            <a:pPr algn="ctr" eaLnBrk="0" hangingPunct="0"/>
            <a:r>
              <a:rPr lang="en-US" altLang="ru-RU" sz="1000">
                <a:latin typeface="+mj-lt"/>
                <a:cs typeface="Times New Roman" panose="02020603050405020304" pitchFamily="18" charset="0"/>
              </a:rPr>
              <a:t>SHP</a:t>
            </a:r>
            <a:endParaRPr lang="ru-RU" altLang="ru-RU" sz="100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1" name="TextBox 35">
            <a:extLst>
              <a:ext uri="{FF2B5EF4-FFF2-40B4-BE49-F238E27FC236}">
                <a16:creationId xmlns:a16="http://schemas.microsoft.com/office/drawing/2014/main" id="{5759D613-4843-4039-A5F0-A25CDEB7F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975" y="2580661"/>
            <a:ext cx="1131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ru-RU" sz="1000">
                <a:latin typeface="+mj-lt"/>
                <a:cs typeface="Times New Roman" panose="02020603050405020304" pitchFamily="18" charset="0"/>
              </a:rPr>
              <a:t>AutoCAD</a:t>
            </a:r>
          </a:p>
          <a:p>
            <a:pPr algn="ctr" eaLnBrk="0" hangingPunct="0"/>
            <a:r>
              <a:rPr lang="en-US" altLang="ru-RU" sz="1000">
                <a:latin typeface="+mj-lt"/>
                <a:cs typeface="Times New Roman" panose="02020603050405020304" pitchFamily="18" charset="0"/>
              </a:rPr>
              <a:t>DXF</a:t>
            </a:r>
            <a:endParaRPr lang="ru-RU" altLang="ru-RU" sz="100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CFACBE04-E073-4D72-A964-56F0027B3B50}"/>
              </a:ext>
            </a:extLst>
          </p:cNvPr>
          <p:cNvSpPr/>
          <p:nvPr/>
        </p:nvSpPr>
        <p:spPr>
          <a:xfrm>
            <a:off x="942975" y="2982913"/>
            <a:ext cx="1131888" cy="3825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>
              <a:latin typeface="+mj-lt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56397E6D-4116-4672-A8B9-51CF63D57032}"/>
              </a:ext>
            </a:extLst>
          </p:cNvPr>
          <p:cNvSpPr/>
          <p:nvPr/>
        </p:nvSpPr>
        <p:spPr>
          <a:xfrm>
            <a:off x="942975" y="2574311"/>
            <a:ext cx="1131888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>
              <a:latin typeface="+mj-lt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5912CD5E-F50E-4ECE-8BC9-8575F21D3835}"/>
              </a:ext>
            </a:extLst>
          </p:cNvPr>
          <p:cNvSpPr/>
          <p:nvPr/>
        </p:nvSpPr>
        <p:spPr>
          <a:xfrm>
            <a:off x="931863" y="2166141"/>
            <a:ext cx="1133475" cy="3825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>
              <a:latin typeface="+mj-lt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F7ABEE09-C3E5-48E6-911F-2FE0D7565EA7}"/>
              </a:ext>
            </a:extLst>
          </p:cNvPr>
          <p:cNvSpPr/>
          <p:nvPr/>
        </p:nvSpPr>
        <p:spPr>
          <a:xfrm>
            <a:off x="2928938" y="3854450"/>
            <a:ext cx="5911850" cy="239713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>
              <a:latin typeface="+mj-lt"/>
            </a:endParaRPr>
          </a:p>
        </p:txBody>
      </p:sp>
      <p:sp>
        <p:nvSpPr>
          <p:cNvPr id="46" name="Цилиндр 45">
            <a:extLst>
              <a:ext uri="{FF2B5EF4-FFF2-40B4-BE49-F238E27FC236}">
                <a16:creationId xmlns:a16="http://schemas.microsoft.com/office/drawing/2014/main" id="{7014633E-7852-43B1-B5DA-B209FEBE5442}"/>
              </a:ext>
            </a:extLst>
          </p:cNvPr>
          <p:cNvSpPr/>
          <p:nvPr/>
        </p:nvSpPr>
        <p:spPr>
          <a:xfrm>
            <a:off x="3275053" y="4483100"/>
            <a:ext cx="800100" cy="414338"/>
          </a:xfrm>
          <a:prstGeom prst="ca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>
              <a:latin typeface="+mj-lt"/>
            </a:endParaRPr>
          </a:p>
        </p:txBody>
      </p:sp>
      <p:sp>
        <p:nvSpPr>
          <p:cNvPr id="47" name="Цилиндр 46">
            <a:extLst>
              <a:ext uri="{FF2B5EF4-FFF2-40B4-BE49-F238E27FC236}">
                <a16:creationId xmlns:a16="http://schemas.microsoft.com/office/drawing/2014/main" id="{1D5370A8-2DC3-4670-B5B6-D4458A2407B3}"/>
              </a:ext>
            </a:extLst>
          </p:cNvPr>
          <p:cNvSpPr/>
          <p:nvPr/>
        </p:nvSpPr>
        <p:spPr>
          <a:xfrm>
            <a:off x="4154635" y="4483100"/>
            <a:ext cx="769938" cy="414338"/>
          </a:xfrm>
          <a:prstGeom prst="ca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>
              <a:latin typeface="+mj-lt"/>
            </a:endParaRPr>
          </a:p>
        </p:txBody>
      </p:sp>
      <p:sp>
        <p:nvSpPr>
          <p:cNvPr id="48" name="Цилиндр 47">
            <a:extLst>
              <a:ext uri="{FF2B5EF4-FFF2-40B4-BE49-F238E27FC236}">
                <a16:creationId xmlns:a16="http://schemas.microsoft.com/office/drawing/2014/main" id="{58877836-2139-4C14-88D6-8B70B0DD8C39}"/>
              </a:ext>
            </a:extLst>
          </p:cNvPr>
          <p:cNvSpPr/>
          <p:nvPr/>
        </p:nvSpPr>
        <p:spPr>
          <a:xfrm>
            <a:off x="5004055" y="4471988"/>
            <a:ext cx="742950" cy="414337"/>
          </a:xfrm>
          <a:prstGeom prst="ca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>
              <a:latin typeface="+mj-lt"/>
            </a:endParaRPr>
          </a:p>
        </p:txBody>
      </p:sp>
      <p:sp>
        <p:nvSpPr>
          <p:cNvPr id="49" name="Цилиндр 48">
            <a:extLst>
              <a:ext uri="{FF2B5EF4-FFF2-40B4-BE49-F238E27FC236}">
                <a16:creationId xmlns:a16="http://schemas.microsoft.com/office/drawing/2014/main" id="{D981F431-1A7A-40C0-AF64-4E0965FB5221}"/>
              </a:ext>
            </a:extLst>
          </p:cNvPr>
          <p:cNvSpPr/>
          <p:nvPr/>
        </p:nvSpPr>
        <p:spPr>
          <a:xfrm>
            <a:off x="5836013" y="4471988"/>
            <a:ext cx="792162" cy="414337"/>
          </a:xfrm>
          <a:prstGeom prst="ca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endParaRPr lang="ru-RU" dirty="0">
              <a:latin typeface="+mj-lt"/>
            </a:endParaRPr>
          </a:p>
        </p:txBody>
      </p:sp>
      <p:sp>
        <p:nvSpPr>
          <p:cNvPr id="50" name="TextBox 46">
            <a:extLst>
              <a:ext uri="{FF2B5EF4-FFF2-40B4-BE49-F238E27FC236}">
                <a16:creationId xmlns:a16="http://schemas.microsoft.com/office/drawing/2014/main" id="{38FC4525-6A2C-49D2-9D86-B9F5AA8E3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8390" y="4613275"/>
            <a:ext cx="712788" cy="246063"/>
          </a:xfrm>
          <a:prstGeom prst="rect">
            <a:avLst/>
          </a:prstGeom>
          <a:gradFill rotWithShape="1">
            <a:gsLst>
              <a:gs pos="0">
                <a:srgbClr val="A07400"/>
              </a:gs>
              <a:gs pos="50000">
                <a:srgbClr val="E6A900"/>
              </a:gs>
              <a:gs pos="100000">
                <a:srgbClr val="FFCA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ru-RU" sz="1000">
                <a:latin typeface="+mj-lt"/>
                <a:cs typeface="Times New Roman" panose="02020603050405020304" pitchFamily="18" charset="0"/>
              </a:rPr>
              <a:t>MS SQL</a:t>
            </a:r>
            <a:endParaRPr lang="ru-RU" altLang="ru-RU" sz="100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1" name="TextBox 47">
            <a:extLst>
              <a:ext uri="{FF2B5EF4-FFF2-40B4-BE49-F238E27FC236}">
                <a16:creationId xmlns:a16="http://schemas.microsoft.com/office/drawing/2014/main" id="{D4C0D882-09A7-4268-A226-2CB8F7B3F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1935" y="4608513"/>
            <a:ext cx="7699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ru-RU" sz="1000">
                <a:latin typeface="+mj-lt"/>
                <a:cs typeface="Times New Roman" panose="02020603050405020304" pitchFamily="18" charset="0"/>
              </a:rPr>
              <a:t>ORACLE</a:t>
            </a:r>
            <a:endParaRPr lang="ru-RU" altLang="ru-RU" sz="100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2" name="TextBox 49">
            <a:extLst>
              <a:ext uri="{FF2B5EF4-FFF2-40B4-BE49-F238E27FC236}">
                <a16:creationId xmlns:a16="http://schemas.microsoft.com/office/drawing/2014/main" id="{81211D16-4D4A-4405-BA20-5D9DC4E89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5955" y="4573588"/>
            <a:ext cx="7302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ru-RU" sz="1000">
                <a:latin typeface="+mj-lt"/>
                <a:cs typeface="Times New Roman" panose="02020603050405020304" pitchFamily="18" charset="0"/>
              </a:rPr>
              <a:t>MySQL</a:t>
            </a:r>
            <a:endParaRPr lang="ru-RU" altLang="ru-RU" sz="100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3" name="Прямоугольник 39">
            <a:extLst>
              <a:ext uri="{FF2B5EF4-FFF2-40B4-BE49-F238E27FC236}">
                <a16:creationId xmlns:a16="http://schemas.microsoft.com/office/drawing/2014/main" id="{F0868641-845F-4F0B-8760-5F8C0CF1D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6055" y="4578350"/>
            <a:ext cx="9540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ru-RU" altLang="ru-RU" sz="1000">
                <a:latin typeface="+mj-lt"/>
                <a:cs typeface="Times New Roman" panose="02020603050405020304" pitchFamily="18" charset="0"/>
              </a:rPr>
              <a:t>Postgre SQL</a:t>
            </a:r>
            <a:endParaRPr lang="ru-RU" altLang="ru-RU" sz="1000">
              <a:latin typeface="+mj-lt"/>
            </a:endParaRPr>
          </a:p>
        </p:txBody>
      </p:sp>
      <p:sp>
        <p:nvSpPr>
          <p:cNvPr id="54" name="Цилиндр 53">
            <a:extLst>
              <a:ext uri="{FF2B5EF4-FFF2-40B4-BE49-F238E27FC236}">
                <a16:creationId xmlns:a16="http://schemas.microsoft.com/office/drawing/2014/main" id="{286DBE3B-95D5-4F6C-A272-923AB0F4888F}"/>
              </a:ext>
            </a:extLst>
          </p:cNvPr>
          <p:cNvSpPr/>
          <p:nvPr/>
        </p:nvSpPr>
        <p:spPr>
          <a:xfrm>
            <a:off x="6717929" y="4471988"/>
            <a:ext cx="777875" cy="414337"/>
          </a:xfrm>
          <a:prstGeom prst="ca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>
              <a:latin typeface="+mj-lt"/>
            </a:endParaRPr>
          </a:p>
        </p:txBody>
      </p:sp>
      <p:sp>
        <p:nvSpPr>
          <p:cNvPr id="55" name="Прямоугольник 53">
            <a:extLst>
              <a:ext uri="{FF2B5EF4-FFF2-40B4-BE49-F238E27FC236}">
                <a16:creationId xmlns:a16="http://schemas.microsoft.com/office/drawing/2014/main" id="{B77AD66E-215F-44E6-97AC-921216CD8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7929" y="4610100"/>
            <a:ext cx="7699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ru-RU" sz="800">
                <a:latin typeface="+mj-lt"/>
                <a:cs typeface="Times New Roman" panose="02020603050405020304" pitchFamily="18" charset="0"/>
              </a:rPr>
              <a:t>ACCESS</a:t>
            </a:r>
            <a:endParaRPr lang="ru-RU" altLang="ru-RU" sz="800">
              <a:latin typeface="+mj-lt"/>
            </a:endParaRPr>
          </a:p>
        </p:txBody>
      </p:sp>
      <p:sp>
        <p:nvSpPr>
          <p:cNvPr id="56" name="Цилиндр 55">
            <a:extLst>
              <a:ext uri="{FF2B5EF4-FFF2-40B4-BE49-F238E27FC236}">
                <a16:creationId xmlns:a16="http://schemas.microsoft.com/office/drawing/2014/main" id="{50069628-FDD2-40D9-86BA-95C58ACD9177}"/>
              </a:ext>
            </a:extLst>
          </p:cNvPr>
          <p:cNvSpPr/>
          <p:nvPr/>
        </p:nvSpPr>
        <p:spPr>
          <a:xfrm>
            <a:off x="7565762" y="4471988"/>
            <a:ext cx="777875" cy="414337"/>
          </a:xfrm>
          <a:prstGeom prst="ca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>
              <a:latin typeface="+mj-lt"/>
            </a:endParaRPr>
          </a:p>
        </p:txBody>
      </p:sp>
      <p:sp>
        <p:nvSpPr>
          <p:cNvPr id="57" name="Прямоугольник 57">
            <a:extLst>
              <a:ext uri="{FF2B5EF4-FFF2-40B4-BE49-F238E27FC236}">
                <a16:creationId xmlns:a16="http://schemas.microsoft.com/office/drawing/2014/main" id="{9D9993CB-7606-4C8C-A600-14D6A0A0D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5287" y="4605338"/>
            <a:ext cx="7699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ru-RU" sz="1000">
                <a:latin typeface="+mj-lt"/>
                <a:cs typeface="Times New Roman" panose="02020603050405020304" pitchFamily="18" charset="0"/>
              </a:rPr>
              <a:t>SQLite</a:t>
            </a:r>
            <a:endParaRPr lang="ru-RU" altLang="ru-RU" sz="800">
              <a:latin typeface="+mj-lt"/>
            </a:endParaRPr>
          </a:p>
        </p:txBody>
      </p:sp>
      <p:sp>
        <p:nvSpPr>
          <p:cNvPr id="58" name="Двойная стрелка вверх/вниз 50">
            <a:extLst>
              <a:ext uri="{FF2B5EF4-FFF2-40B4-BE49-F238E27FC236}">
                <a16:creationId xmlns:a16="http://schemas.microsoft.com/office/drawing/2014/main" id="{F7800096-5596-4DA5-8062-355747DF846A}"/>
              </a:ext>
            </a:extLst>
          </p:cNvPr>
          <p:cNvSpPr/>
          <p:nvPr/>
        </p:nvSpPr>
        <p:spPr>
          <a:xfrm rot="19800000">
            <a:off x="4967288" y="3509963"/>
            <a:ext cx="134937" cy="288925"/>
          </a:xfrm>
          <a:prstGeom prst="upDownArrow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>
              <a:latin typeface="+mj-lt"/>
            </a:endParaRPr>
          </a:p>
        </p:txBody>
      </p:sp>
      <p:sp>
        <p:nvSpPr>
          <p:cNvPr id="59" name="Двойная стрелка вверх/вниз 60">
            <a:extLst>
              <a:ext uri="{FF2B5EF4-FFF2-40B4-BE49-F238E27FC236}">
                <a16:creationId xmlns:a16="http://schemas.microsoft.com/office/drawing/2014/main" id="{353FC5D7-5C36-41D4-81BD-03165ADB980A}"/>
              </a:ext>
            </a:extLst>
          </p:cNvPr>
          <p:cNvSpPr/>
          <p:nvPr/>
        </p:nvSpPr>
        <p:spPr>
          <a:xfrm>
            <a:off x="3633828" y="4183063"/>
            <a:ext cx="134937" cy="288925"/>
          </a:xfrm>
          <a:prstGeom prst="upDownArrow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>
              <a:latin typeface="+mj-lt"/>
            </a:endParaRPr>
          </a:p>
        </p:txBody>
      </p:sp>
      <p:sp>
        <p:nvSpPr>
          <p:cNvPr id="60" name="Двойная стрелка вверх/вниз 61">
            <a:extLst>
              <a:ext uri="{FF2B5EF4-FFF2-40B4-BE49-F238E27FC236}">
                <a16:creationId xmlns:a16="http://schemas.microsoft.com/office/drawing/2014/main" id="{542D38B2-173A-49EE-8F17-244D414A3718}"/>
              </a:ext>
            </a:extLst>
          </p:cNvPr>
          <p:cNvSpPr/>
          <p:nvPr/>
        </p:nvSpPr>
        <p:spPr>
          <a:xfrm>
            <a:off x="4511823" y="4183063"/>
            <a:ext cx="136525" cy="288925"/>
          </a:xfrm>
          <a:prstGeom prst="upDownArrow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>
              <a:latin typeface="+mj-lt"/>
            </a:endParaRPr>
          </a:p>
        </p:txBody>
      </p:sp>
      <p:sp>
        <p:nvSpPr>
          <p:cNvPr id="61" name="Двойная стрелка вверх/вниз 63">
            <a:extLst>
              <a:ext uri="{FF2B5EF4-FFF2-40B4-BE49-F238E27FC236}">
                <a16:creationId xmlns:a16="http://schemas.microsoft.com/office/drawing/2014/main" id="{B92E872F-A39C-4CA0-BD21-A0209D331E29}"/>
              </a:ext>
            </a:extLst>
          </p:cNvPr>
          <p:cNvSpPr/>
          <p:nvPr/>
        </p:nvSpPr>
        <p:spPr>
          <a:xfrm>
            <a:off x="5346955" y="4154488"/>
            <a:ext cx="134938" cy="287337"/>
          </a:xfrm>
          <a:prstGeom prst="upDownArrow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>
              <a:latin typeface="+mj-lt"/>
            </a:endParaRPr>
          </a:p>
        </p:txBody>
      </p:sp>
      <p:sp>
        <p:nvSpPr>
          <p:cNvPr id="62" name="Двойная стрелка вверх/вниз 64">
            <a:extLst>
              <a:ext uri="{FF2B5EF4-FFF2-40B4-BE49-F238E27FC236}">
                <a16:creationId xmlns:a16="http://schemas.microsoft.com/office/drawing/2014/main" id="{39E2E342-63AA-4394-B379-2F1E81098C9E}"/>
              </a:ext>
            </a:extLst>
          </p:cNvPr>
          <p:cNvSpPr/>
          <p:nvPr/>
        </p:nvSpPr>
        <p:spPr>
          <a:xfrm>
            <a:off x="6191613" y="4154488"/>
            <a:ext cx="134937" cy="287337"/>
          </a:xfrm>
          <a:prstGeom prst="upDownArrow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>
              <a:latin typeface="+mj-lt"/>
            </a:endParaRPr>
          </a:p>
        </p:txBody>
      </p:sp>
      <p:sp>
        <p:nvSpPr>
          <p:cNvPr id="63" name="Двойная стрелка вверх/вниз 66">
            <a:extLst>
              <a:ext uri="{FF2B5EF4-FFF2-40B4-BE49-F238E27FC236}">
                <a16:creationId xmlns:a16="http://schemas.microsoft.com/office/drawing/2014/main" id="{4275EBF5-D60C-4BEF-B390-FDC116770552}"/>
              </a:ext>
            </a:extLst>
          </p:cNvPr>
          <p:cNvSpPr/>
          <p:nvPr/>
        </p:nvSpPr>
        <p:spPr>
          <a:xfrm>
            <a:off x="7086229" y="4154488"/>
            <a:ext cx="136525" cy="287337"/>
          </a:xfrm>
          <a:prstGeom prst="upDownArrow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>
              <a:latin typeface="+mj-lt"/>
            </a:endParaRPr>
          </a:p>
        </p:txBody>
      </p:sp>
      <p:sp>
        <p:nvSpPr>
          <p:cNvPr id="64" name="Двойная стрелка вверх/вниз 67">
            <a:extLst>
              <a:ext uri="{FF2B5EF4-FFF2-40B4-BE49-F238E27FC236}">
                <a16:creationId xmlns:a16="http://schemas.microsoft.com/office/drawing/2014/main" id="{090E7AE9-E8B7-4D53-9AF8-ABDDEEBDDC48}"/>
              </a:ext>
            </a:extLst>
          </p:cNvPr>
          <p:cNvSpPr/>
          <p:nvPr/>
        </p:nvSpPr>
        <p:spPr>
          <a:xfrm>
            <a:off x="7884849" y="4154488"/>
            <a:ext cx="134938" cy="287337"/>
          </a:xfrm>
          <a:prstGeom prst="upDownArrow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>
              <a:latin typeface="+mj-lt"/>
            </a:endParaRPr>
          </a:p>
        </p:txBody>
      </p:sp>
      <p:sp>
        <p:nvSpPr>
          <p:cNvPr id="65" name="TextBox 68">
            <a:extLst>
              <a:ext uri="{FF2B5EF4-FFF2-40B4-BE49-F238E27FC236}">
                <a16:creationId xmlns:a16="http://schemas.microsoft.com/office/drawing/2014/main" id="{373CD9E3-CFFF-40F0-ADF0-5CC63540B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3838575"/>
            <a:ext cx="1193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ru-RU" sz="1000">
                <a:latin typeface="+mj-lt"/>
                <a:cs typeface="Times New Roman" panose="02020603050405020304" pitchFamily="18" charset="0"/>
              </a:rPr>
              <a:t>OLE DB (ADO)</a:t>
            </a:r>
            <a:endParaRPr lang="ru-RU" altLang="ru-RU" sz="100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6" name="TextBox 69">
            <a:extLst>
              <a:ext uri="{FF2B5EF4-FFF2-40B4-BE49-F238E27FC236}">
                <a16:creationId xmlns:a16="http://schemas.microsoft.com/office/drawing/2014/main" id="{3E1E350F-C4B5-4E52-993C-475F942B9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0050" y="3827463"/>
            <a:ext cx="8001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ru-RU" sz="1000">
                <a:latin typeface="+mj-lt"/>
                <a:cs typeface="Times New Roman" panose="02020603050405020304" pitchFamily="18" charset="0"/>
              </a:rPr>
              <a:t>ODBC</a:t>
            </a:r>
            <a:endParaRPr lang="ru-RU" altLang="ru-RU" sz="100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7" name="TextBox 70">
            <a:extLst>
              <a:ext uri="{FF2B5EF4-FFF2-40B4-BE49-F238E27FC236}">
                <a16:creationId xmlns:a16="http://schemas.microsoft.com/office/drawing/2014/main" id="{305E5EAA-C2E6-480C-89EE-EBD223F74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0524" y="3825875"/>
            <a:ext cx="120967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1000" dirty="0">
                <a:latin typeface="+mj-lt"/>
                <a:cs typeface="Times New Roman" panose="02020603050405020304" pitchFamily="18" charset="0"/>
              </a:rPr>
              <a:t>Файловые СУБД</a:t>
            </a:r>
          </a:p>
        </p:txBody>
      </p:sp>
      <p:grpSp>
        <p:nvGrpSpPr>
          <p:cNvPr id="68" name="Группа 71">
            <a:extLst>
              <a:ext uri="{FF2B5EF4-FFF2-40B4-BE49-F238E27FC236}">
                <a16:creationId xmlns:a16="http://schemas.microsoft.com/office/drawing/2014/main" id="{1A84C74F-7652-4A64-8609-0E84C0A90726}"/>
              </a:ext>
            </a:extLst>
          </p:cNvPr>
          <p:cNvGrpSpPr>
            <a:grpSpLocks/>
          </p:cNvGrpSpPr>
          <p:nvPr/>
        </p:nvGrpSpPr>
        <p:grpSpPr bwMode="auto">
          <a:xfrm>
            <a:off x="7613650" y="1044000"/>
            <a:ext cx="1306513" cy="1565235"/>
            <a:chOff x="1216854" y="1229264"/>
            <a:chExt cx="1360980" cy="1634655"/>
          </a:xfrm>
        </p:grpSpPr>
        <p:sp>
          <p:nvSpPr>
            <p:cNvPr id="69" name="Прямоугольник 68">
              <a:extLst>
                <a:ext uri="{FF2B5EF4-FFF2-40B4-BE49-F238E27FC236}">
                  <a16:creationId xmlns:a16="http://schemas.microsoft.com/office/drawing/2014/main" id="{0167BF27-F0B1-4D30-BF74-2D1EE1EE7463}"/>
                </a:ext>
              </a:extLst>
            </p:cNvPr>
            <p:cNvSpPr/>
            <p:nvPr/>
          </p:nvSpPr>
          <p:spPr>
            <a:xfrm>
              <a:off x="1216854" y="1229264"/>
              <a:ext cx="1360980" cy="163465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 dirty="0">
                <a:latin typeface="+mj-lt"/>
              </a:endParaRPr>
            </a:p>
          </p:txBody>
        </p:sp>
        <p:sp>
          <p:nvSpPr>
            <p:cNvPr id="70" name="TextBox 73">
              <a:extLst>
                <a:ext uri="{FF2B5EF4-FFF2-40B4-BE49-F238E27FC236}">
                  <a16:creationId xmlns:a16="http://schemas.microsoft.com/office/drawing/2014/main" id="{D9B1208F-DEDD-48FA-B141-6D3B183421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6854" y="1249118"/>
              <a:ext cx="1360979" cy="1542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altLang="ru-RU" sz="1000" dirty="0">
                  <a:latin typeface="+mj-lt"/>
                  <a:cs typeface="Times New Roman" panose="02020603050405020304" pitchFamily="18" charset="0"/>
                </a:rPr>
                <a:t>MapInfo - Spectrum Platform</a:t>
              </a:r>
            </a:p>
            <a:p>
              <a:pPr algn="ctr" eaLnBrk="0" hangingPunct="0"/>
              <a:endParaRPr lang="en-US" altLang="ru-RU" sz="1000" dirty="0">
                <a:latin typeface="+mj-lt"/>
                <a:cs typeface="Times New Roman" panose="02020603050405020304" pitchFamily="18" charset="0"/>
              </a:endParaRPr>
            </a:p>
            <a:p>
              <a:pPr algn="ctr" eaLnBrk="0" hangingPunct="0"/>
              <a:r>
                <a:rPr lang="en-US" altLang="ru-RU" sz="1000" dirty="0">
                  <a:latin typeface="+mj-lt"/>
                  <a:cs typeface="Times New Roman" panose="02020603050405020304" pitchFamily="18" charset="0"/>
                </a:rPr>
                <a:t>ArcGIS for Server</a:t>
              </a:r>
            </a:p>
            <a:p>
              <a:pPr algn="ctr" eaLnBrk="0" hangingPunct="0"/>
              <a:endParaRPr lang="en-US" altLang="ru-RU" sz="1000" dirty="0">
                <a:latin typeface="+mj-lt"/>
                <a:cs typeface="Times New Roman" panose="02020603050405020304" pitchFamily="18" charset="0"/>
              </a:endParaRPr>
            </a:p>
            <a:p>
              <a:pPr algn="ctr" eaLnBrk="0" hangingPunct="0"/>
              <a:r>
                <a:rPr lang="en-US" altLang="ru-RU" sz="1000" dirty="0">
                  <a:latin typeface="+mj-lt"/>
                  <a:cs typeface="Times New Roman" panose="02020603050405020304" pitchFamily="18" charset="0"/>
                </a:rPr>
                <a:t>Bentley - Geo </a:t>
              </a:r>
            </a:p>
            <a:p>
              <a:pPr algn="ctr" eaLnBrk="0" hangingPunct="0"/>
              <a:r>
                <a:rPr lang="en-US" altLang="ru-RU" sz="1000" dirty="0">
                  <a:latin typeface="+mj-lt"/>
                  <a:cs typeface="Times New Roman" panose="02020603050405020304" pitchFamily="18" charset="0"/>
                </a:rPr>
                <a:t>Web Publisher</a:t>
              </a:r>
            </a:p>
            <a:p>
              <a:pPr algn="ctr" eaLnBrk="0" hangingPunct="0"/>
              <a:endParaRPr lang="en-US" altLang="ru-RU" sz="1000" dirty="0">
                <a:latin typeface="+mj-lt"/>
                <a:cs typeface="Times New Roman" panose="02020603050405020304" pitchFamily="18" charset="0"/>
              </a:endParaRPr>
            </a:p>
            <a:p>
              <a:pPr algn="ctr" eaLnBrk="0" hangingPunct="0"/>
              <a:r>
                <a:rPr lang="ru-RU" altLang="ru-RU" sz="1000" dirty="0">
                  <a:latin typeface="+mj-lt"/>
                  <a:cs typeface="Times New Roman" panose="02020603050405020304" pitchFamily="18" charset="0"/>
                </a:rPr>
                <a:t>и т.п.</a:t>
              </a:r>
            </a:p>
          </p:txBody>
        </p:sp>
      </p:grpSp>
      <p:sp>
        <p:nvSpPr>
          <p:cNvPr id="71" name="Двойная стрелка вверх/вниз 74">
            <a:extLst>
              <a:ext uri="{FF2B5EF4-FFF2-40B4-BE49-F238E27FC236}">
                <a16:creationId xmlns:a16="http://schemas.microsoft.com/office/drawing/2014/main" id="{90205F64-8AB0-45C5-BE9A-462AA8C4D7C1}"/>
              </a:ext>
            </a:extLst>
          </p:cNvPr>
          <p:cNvSpPr/>
          <p:nvPr/>
        </p:nvSpPr>
        <p:spPr>
          <a:xfrm rot="1800000">
            <a:off x="2582863" y="3551238"/>
            <a:ext cx="136525" cy="288925"/>
          </a:xfrm>
          <a:prstGeom prst="upDownArrow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>
              <a:latin typeface="+mj-lt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A5C1241-76E3-45BF-8C58-B3065F313952}"/>
              </a:ext>
            </a:extLst>
          </p:cNvPr>
          <p:cNvSpPr txBox="1"/>
          <p:nvPr/>
        </p:nvSpPr>
        <p:spPr>
          <a:xfrm>
            <a:off x="920750" y="3582963"/>
            <a:ext cx="1473200" cy="4016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000" dirty="0">
                <a:latin typeface="+mj-lt"/>
                <a:cs typeface="Times New Roman" pitchFamily="18" charset="0"/>
              </a:rPr>
              <a:t>EPANET</a:t>
            </a:r>
            <a:r>
              <a:rPr lang="ru-RU" sz="1000" dirty="0">
                <a:latin typeface="+mj-lt"/>
                <a:cs typeface="Times New Roman" pitchFamily="18" charset="0"/>
              </a:rPr>
              <a:t> </a:t>
            </a:r>
            <a:r>
              <a:rPr lang="en-US" sz="1000" dirty="0">
                <a:latin typeface="+mj-lt"/>
                <a:cs typeface="Times New Roman" pitchFamily="18" charset="0"/>
              </a:rPr>
              <a:t>-</a:t>
            </a:r>
          </a:p>
          <a:p>
            <a:pPr algn="ctr" eaLnBrk="0" hangingPunct="0">
              <a:defRPr/>
            </a:pPr>
            <a:r>
              <a:rPr lang="ru-RU" sz="1000" dirty="0">
                <a:latin typeface="+mj-lt"/>
                <a:cs typeface="Times New Roman" pitchFamily="18" charset="0"/>
              </a:rPr>
              <a:t>Модель водопровода</a:t>
            </a:r>
            <a:endParaRPr lang="en-US" sz="1000" dirty="0">
              <a:latin typeface="+mj-lt"/>
              <a:cs typeface="Times New Roman" pitchFamily="18" charset="0"/>
            </a:endParaRP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B324FDB4-E5EB-4EF1-BF88-81342C12483B}"/>
              </a:ext>
            </a:extLst>
          </p:cNvPr>
          <p:cNvSpPr/>
          <p:nvPr/>
        </p:nvSpPr>
        <p:spPr>
          <a:xfrm>
            <a:off x="920750" y="3590901"/>
            <a:ext cx="1473200" cy="3825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>
              <a:latin typeface="+mj-lt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277C7D2-CF00-49DD-A977-B7784676BF20}"/>
              </a:ext>
            </a:extLst>
          </p:cNvPr>
          <p:cNvSpPr txBox="1"/>
          <p:nvPr/>
        </p:nvSpPr>
        <p:spPr>
          <a:xfrm>
            <a:off x="927100" y="4213201"/>
            <a:ext cx="1473200" cy="4000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000" dirty="0">
                <a:latin typeface="+mj-lt"/>
                <a:cs typeface="Times New Roman" pitchFamily="18" charset="0"/>
              </a:rPr>
              <a:t>SWMM 5</a:t>
            </a:r>
            <a:r>
              <a:rPr lang="ru-RU" sz="1000" dirty="0">
                <a:latin typeface="+mj-lt"/>
                <a:cs typeface="Times New Roman" pitchFamily="18" charset="0"/>
              </a:rPr>
              <a:t> -</a:t>
            </a:r>
            <a:endParaRPr lang="en-US" sz="1000" dirty="0">
              <a:latin typeface="+mj-lt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ru-RU" sz="1000" dirty="0">
                <a:latin typeface="+mj-lt"/>
                <a:cs typeface="Times New Roman" pitchFamily="18" charset="0"/>
              </a:rPr>
              <a:t>Модель канализации</a:t>
            </a:r>
            <a:endParaRPr lang="en-US" sz="1000" dirty="0">
              <a:latin typeface="+mj-lt"/>
              <a:cs typeface="Times New Roman" pitchFamily="18" charset="0"/>
            </a:endParaRP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E416CA6E-0F90-4E42-8C44-55FB36131C83}"/>
              </a:ext>
            </a:extLst>
          </p:cNvPr>
          <p:cNvSpPr/>
          <p:nvPr/>
        </p:nvSpPr>
        <p:spPr>
          <a:xfrm>
            <a:off x="927100" y="4221138"/>
            <a:ext cx="14732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>
              <a:latin typeface="+mj-lt"/>
            </a:endParaRPr>
          </a:p>
        </p:txBody>
      </p:sp>
      <p:grpSp>
        <p:nvGrpSpPr>
          <p:cNvPr id="76" name="Группа 58">
            <a:extLst>
              <a:ext uri="{FF2B5EF4-FFF2-40B4-BE49-F238E27FC236}">
                <a16:creationId xmlns:a16="http://schemas.microsoft.com/office/drawing/2014/main" id="{B5A43DE7-9134-4D73-9458-7CA162925E1D}"/>
              </a:ext>
            </a:extLst>
          </p:cNvPr>
          <p:cNvGrpSpPr>
            <a:grpSpLocks/>
          </p:cNvGrpSpPr>
          <p:nvPr/>
        </p:nvGrpSpPr>
        <p:grpSpPr bwMode="auto">
          <a:xfrm>
            <a:off x="932800" y="1615257"/>
            <a:ext cx="1209675" cy="407248"/>
            <a:chOff x="1216855" y="1229264"/>
            <a:chExt cx="1198848" cy="406495"/>
          </a:xfrm>
        </p:grpSpPr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id="{E3F37A39-9E29-40A2-9C81-3F6793AECE12}"/>
                </a:ext>
              </a:extLst>
            </p:cNvPr>
            <p:cNvSpPr/>
            <p:nvPr/>
          </p:nvSpPr>
          <p:spPr>
            <a:xfrm>
              <a:off x="1216855" y="1229264"/>
              <a:ext cx="1132770" cy="3818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 dirty="0">
                <a:latin typeface="+mj-lt"/>
              </a:endParaRPr>
            </a:p>
          </p:txBody>
        </p:sp>
        <p:sp>
          <p:nvSpPr>
            <p:cNvPr id="78" name="TextBox 31">
              <a:extLst>
                <a:ext uri="{FF2B5EF4-FFF2-40B4-BE49-F238E27FC236}">
                  <a16:creationId xmlns:a16="http://schemas.microsoft.com/office/drawing/2014/main" id="{1E3C9ABC-60D6-41D4-A525-30FCC7836A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7405" y="1236388"/>
              <a:ext cx="1188298" cy="399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altLang="ru-RU" sz="1000" dirty="0">
                  <a:latin typeface="+mj-lt"/>
                  <a:cs typeface="Times New Roman" panose="02020603050405020304" pitchFamily="18" charset="0"/>
                </a:rPr>
                <a:t>World File</a:t>
              </a:r>
            </a:p>
            <a:p>
              <a:pPr algn="ctr" eaLnBrk="0" hangingPunct="0"/>
              <a:r>
                <a:rPr lang="en-US" altLang="ru-RU" sz="1000" dirty="0">
                  <a:latin typeface="+mj-lt"/>
                  <a:cs typeface="Times New Roman" panose="02020603050405020304" pitchFamily="18" charset="0"/>
                </a:rPr>
                <a:t>ESRI</a:t>
              </a:r>
              <a:endParaRPr lang="ru-RU" altLang="ru-RU" sz="1000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79" name="Объект 78">
            <a:extLst>
              <a:ext uri="{FF2B5EF4-FFF2-40B4-BE49-F238E27FC236}">
                <a16:creationId xmlns:a16="http://schemas.microsoft.com/office/drawing/2014/main" id="{524975C7-36BF-4D30-B009-33DDA3F3BE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4894552"/>
              </p:ext>
            </p:extLst>
          </p:nvPr>
        </p:nvGraphicFramePr>
        <p:xfrm>
          <a:off x="3209926" y="2482144"/>
          <a:ext cx="1612490" cy="967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" r:id="rId3" imgW="3047400" imgH="1828440" progId="">
                  <p:embed/>
                </p:oleObj>
              </mc:Choice>
              <mc:Fallback>
                <p:oleObj r:id="rId3" imgW="3047400" imgH="1828440" progId="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23E749DC-73EB-4DA6-92CC-962CB997A1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09926" y="2482144"/>
                        <a:ext cx="1612490" cy="9674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36CC023D-2F52-41DE-BCB1-4EE3C3DC7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8740" y="2655714"/>
            <a:ext cx="1442571" cy="901607"/>
          </a:xfrm>
          <a:prstGeom prst="rect">
            <a:avLst/>
          </a:prstGeom>
        </p:spPr>
      </p:pic>
      <p:sp>
        <p:nvSpPr>
          <p:cNvPr id="81" name="Двойная стрелка влево/вправо 11">
            <a:extLst>
              <a:ext uri="{FF2B5EF4-FFF2-40B4-BE49-F238E27FC236}">
                <a16:creationId xmlns:a16="http://schemas.microsoft.com/office/drawing/2014/main" id="{968124CE-607C-4112-A0B5-0B0372F5CFA4}"/>
              </a:ext>
            </a:extLst>
          </p:cNvPr>
          <p:cNvSpPr/>
          <p:nvPr/>
        </p:nvSpPr>
        <p:spPr>
          <a:xfrm>
            <a:off x="5294313" y="2925846"/>
            <a:ext cx="774427" cy="180975"/>
          </a:xfrm>
          <a:prstGeom prst="leftRightArrow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>
              <a:latin typeface="+mj-lt"/>
            </a:endParaRPr>
          </a:p>
        </p:txBody>
      </p:sp>
      <p:sp>
        <p:nvSpPr>
          <p:cNvPr id="82" name="TextBox 24">
            <a:extLst>
              <a:ext uri="{FF2B5EF4-FFF2-40B4-BE49-F238E27FC236}">
                <a16:creationId xmlns:a16="http://schemas.microsoft.com/office/drawing/2014/main" id="{207BDE85-22C7-443D-A9F3-E78B9E294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3350" y="2065880"/>
            <a:ext cx="8969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ru-RU" sz="1200" dirty="0">
                <a:latin typeface="+mj-lt"/>
                <a:cs typeface="Times New Roman" panose="02020603050405020304" pitchFamily="18" charset="0"/>
              </a:rPr>
              <a:t>WFS 1.0.0</a:t>
            </a:r>
            <a:endParaRPr lang="ru-RU" altLang="ru-RU" sz="1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3" name="Двойная стрелка влево/вправо 27">
            <a:extLst>
              <a:ext uri="{FF2B5EF4-FFF2-40B4-BE49-F238E27FC236}">
                <a16:creationId xmlns:a16="http://schemas.microsoft.com/office/drawing/2014/main" id="{AEEDB1E9-7830-47F6-91C2-C7ACF1B56F9E}"/>
              </a:ext>
            </a:extLst>
          </p:cNvPr>
          <p:cNvSpPr/>
          <p:nvPr/>
        </p:nvSpPr>
        <p:spPr>
          <a:xfrm>
            <a:off x="2244922" y="2308453"/>
            <a:ext cx="507803" cy="173383"/>
          </a:xfrm>
          <a:prstGeom prst="leftRightArrow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8789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0" y="342900"/>
            <a:ext cx="7911387" cy="495300"/>
          </a:xfrm>
        </p:spPr>
        <p:txBody>
          <a:bodyPr/>
          <a:lstStyle/>
          <a:p>
            <a:pPr algn="ctr"/>
            <a:r>
              <a:rPr lang="ru-RU" dirty="0"/>
              <a:t>Растровые слои</a:t>
            </a:r>
          </a:p>
        </p:txBody>
      </p:sp>
      <p:pic>
        <p:nvPicPr>
          <p:cNvPr id="25" name="Объект 24">
            <a:extLst>
              <a:ext uri="{FF2B5EF4-FFF2-40B4-BE49-F238E27FC236}">
                <a16:creationId xmlns:a16="http://schemas.microsoft.com/office/drawing/2014/main" id="{0E9BE7F0-0336-469D-B340-E7B78E090AB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705" y="1106139"/>
            <a:ext cx="4792492" cy="2995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Текст 29">
            <a:extLst>
              <a:ext uri="{FF2B5EF4-FFF2-40B4-BE49-F238E27FC236}">
                <a16:creationId xmlns:a16="http://schemas.microsoft.com/office/drawing/2014/main" id="{7FAAA87E-D7E7-4D62-941E-34968094D7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8803" y="1106140"/>
            <a:ext cx="3231254" cy="2995306"/>
          </a:xfrm>
        </p:spPr>
        <p:txBody>
          <a:bodyPr>
            <a:noAutofit/>
          </a:bodyPr>
          <a:lstStyle/>
          <a:p>
            <a:pPr algn="just">
              <a:lnSpc>
                <a:spcPct val="110000"/>
              </a:lnSpc>
            </a:pPr>
            <a:r>
              <a:rPr lang="ru-RU" dirty="0">
                <a:latin typeface="+mj-lt"/>
              </a:rPr>
              <a:t>ZuluGIS обеспечивает одновременную работу с большим количеством растровых объектов (тысячи).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</a:rPr>
              <a:t>Исполнительная съемка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</a:rPr>
              <a:t>Топографические планшеты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</a:rPr>
              <a:t>Ортофотопланы</a:t>
            </a:r>
            <a:endParaRPr lang="en-US" dirty="0">
              <a:latin typeface="+mj-lt"/>
            </a:endParaRPr>
          </a:p>
          <a:p>
            <a:pPr marL="269875" indent="-269875" algn="just">
              <a:buFont typeface="Wingdings" panose="05000000000000000000" pitchFamily="2" charset="2"/>
              <a:buChar char="ü"/>
            </a:pPr>
            <a:endParaRPr lang="ru-RU" dirty="0">
              <a:latin typeface="+mj-lt"/>
            </a:endParaRPr>
          </a:p>
          <a:p>
            <a:pPr algn="just"/>
            <a:r>
              <a:rPr lang="ru-RU" dirty="0">
                <a:latin typeface="+mj-lt"/>
              </a:rPr>
              <a:t>Импорт растров: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+mj-lt"/>
              </a:rPr>
              <a:t>Растры </a:t>
            </a:r>
            <a:r>
              <a:rPr lang="ru-RU" dirty="0" err="1">
                <a:latin typeface="+mj-lt"/>
              </a:rPr>
              <a:t>MapInfo</a:t>
            </a:r>
            <a:r>
              <a:rPr lang="ru-RU" dirty="0">
                <a:latin typeface="+mj-lt"/>
              </a:rPr>
              <a:t> *.</a:t>
            </a:r>
            <a:r>
              <a:rPr lang="ru-RU" dirty="0" err="1">
                <a:latin typeface="+mj-lt"/>
              </a:rPr>
              <a:t>tab</a:t>
            </a:r>
            <a:endParaRPr lang="ru-RU" dirty="0"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+mj-lt"/>
              </a:rPr>
              <a:t>Растры </a:t>
            </a:r>
            <a:r>
              <a:rPr lang="ru-RU" dirty="0" err="1">
                <a:latin typeface="+mj-lt"/>
              </a:rPr>
              <a:t>OziExplorer</a:t>
            </a:r>
            <a:r>
              <a:rPr lang="ru-RU" dirty="0">
                <a:latin typeface="+mj-lt"/>
              </a:rPr>
              <a:t> *.</a:t>
            </a:r>
            <a:r>
              <a:rPr lang="ru-RU" dirty="0" err="1">
                <a:latin typeface="+mj-lt"/>
              </a:rPr>
              <a:t>map</a:t>
            </a:r>
            <a:endParaRPr lang="ru-RU" dirty="0"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err="1">
                <a:latin typeface="+mj-lt"/>
              </a:rPr>
              <a:t>Растроы</a:t>
            </a:r>
            <a:r>
              <a:rPr lang="ru-RU" dirty="0">
                <a:latin typeface="+mj-lt"/>
              </a:rPr>
              <a:t> ESRI </a:t>
            </a:r>
            <a:r>
              <a:rPr lang="ru-RU" dirty="0" err="1">
                <a:latin typeface="+mj-lt"/>
              </a:rPr>
              <a:t>World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File</a:t>
            </a:r>
            <a:endParaRPr lang="ru-RU" dirty="0"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+mj-lt"/>
              </a:rPr>
              <a:t>Растры </a:t>
            </a:r>
            <a:r>
              <a:rPr lang="en-US" dirty="0" err="1">
                <a:latin typeface="+mj-lt"/>
              </a:rPr>
              <a:t>GeoTIFF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57332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046" y="229913"/>
            <a:ext cx="8565908" cy="632590"/>
          </a:xfrm>
        </p:spPr>
        <p:txBody>
          <a:bodyPr/>
          <a:lstStyle/>
          <a:p>
            <a:pPr algn="ctr"/>
            <a:r>
              <a:rPr lang="ru-RU" dirty="0"/>
              <a:t>Данные ГИС сервисов</a:t>
            </a:r>
          </a:p>
        </p:txBody>
      </p:sp>
      <p:pic>
        <p:nvPicPr>
          <p:cNvPr id="25" name="Объект 24">
            <a:extLst>
              <a:ext uri="{FF2B5EF4-FFF2-40B4-BE49-F238E27FC236}">
                <a16:creationId xmlns:a16="http://schemas.microsoft.com/office/drawing/2014/main" id="{0E9BE7F0-0336-469D-B340-E7B78E090AB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46" y="1014485"/>
            <a:ext cx="5155591" cy="3114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Текст 29">
            <a:extLst>
              <a:ext uri="{FF2B5EF4-FFF2-40B4-BE49-F238E27FC236}">
                <a16:creationId xmlns:a16="http://schemas.microsoft.com/office/drawing/2014/main" id="{7FAAA87E-D7E7-4D62-941E-34968094D7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38800" y="1014485"/>
            <a:ext cx="3293194" cy="3114528"/>
          </a:xfr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110000"/>
              </a:lnSpc>
            </a:pPr>
            <a:r>
              <a:rPr lang="ru-RU" sz="1900" dirty="0">
                <a:latin typeface="+mj-lt"/>
              </a:rPr>
              <a:t>Система ZuluGIS предоставляет функциональные возможности по использованию картографических данных с Tile-серверов </a:t>
            </a:r>
            <a:r>
              <a:rPr lang="en-US" sz="1900" dirty="0">
                <a:latin typeface="+mj-lt"/>
              </a:rPr>
              <a:t>Google maps, </a:t>
            </a:r>
            <a:r>
              <a:rPr lang="en-US" sz="1900" dirty="0" err="1">
                <a:latin typeface="+mj-lt"/>
              </a:rPr>
              <a:t>OpenStreetMaps</a:t>
            </a:r>
            <a:r>
              <a:rPr lang="en-US" sz="1900" dirty="0">
                <a:latin typeface="+mj-lt"/>
              </a:rPr>
              <a:t>, </a:t>
            </a:r>
            <a:r>
              <a:rPr lang="en-US" sz="1900" dirty="0" err="1">
                <a:latin typeface="+mj-lt"/>
              </a:rPr>
              <a:t>Wikimapia</a:t>
            </a:r>
            <a:r>
              <a:rPr lang="en-US" sz="1900" dirty="0">
                <a:latin typeface="+mj-lt"/>
              </a:rPr>
              <a:t>, </a:t>
            </a:r>
            <a:r>
              <a:rPr lang="ru-RU" sz="1900" dirty="0">
                <a:latin typeface="+mj-lt"/>
              </a:rPr>
              <a:t>Яндекс карты и т.п.</a:t>
            </a:r>
          </a:p>
          <a:p>
            <a:pPr algn="just">
              <a:lnSpc>
                <a:spcPct val="110000"/>
              </a:lnSpc>
            </a:pPr>
            <a:r>
              <a:rPr lang="ru-RU" sz="1900" dirty="0">
                <a:latin typeface="+mj-lt"/>
              </a:rPr>
              <a:t>Система позволяет получать и отображать на карте пространственные данные с Веб-серверов, поддерживающих спецификации </a:t>
            </a:r>
            <a:r>
              <a:rPr lang="ru-RU" sz="1900" dirty="0" err="1">
                <a:latin typeface="+mj-lt"/>
              </a:rPr>
              <a:t>WebMapService</a:t>
            </a:r>
            <a:r>
              <a:rPr lang="ru-RU" sz="1900" dirty="0">
                <a:latin typeface="+mj-lt"/>
              </a:rPr>
              <a:t> (WMS) и </a:t>
            </a:r>
            <a:r>
              <a:rPr lang="ru-RU" sz="1900" dirty="0" err="1">
                <a:latin typeface="+mj-lt"/>
              </a:rPr>
              <a:t>WebMapTileService</a:t>
            </a:r>
            <a:r>
              <a:rPr lang="ru-RU" sz="1900" dirty="0">
                <a:latin typeface="+mj-lt"/>
              </a:rPr>
              <a:t> (WMTS), разработанные Open </a:t>
            </a:r>
            <a:r>
              <a:rPr lang="ru-RU" sz="1900" dirty="0" err="1">
                <a:latin typeface="+mj-lt"/>
              </a:rPr>
              <a:t>Geospatial</a:t>
            </a:r>
            <a:r>
              <a:rPr lang="ru-RU" sz="1900" dirty="0">
                <a:latin typeface="+mj-lt"/>
              </a:rPr>
              <a:t> </a:t>
            </a:r>
            <a:r>
              <a:rPr lang="ru-RU" sz="1900" dirty="0" err="1">
                <a:latin typeface="+mj-lt"/>
              </a:rPr>
              <a:t>Consortium</a:t>
            </a:r>
            <a:r>
              <a:rPr lang="ru-RU" sz="1900" dirty="0">
                <a:latin typeface="+mj-lt"/>
              </a:rPr>
              <a:t> (OGC). </a:t>
            </a:r>
          </a:p>
          <a:p>
            <a:pPr algn="just">
              <a:lnSpc>
                <a:spcPct val="110000"/>
              </a:lnSpc>
            </a:pPr>
            <a:r>
              <a:rPr lang="ru-RU" sz="1900" dirty="0">
                <a:latin typeface="+mj-lt"/>
              </a:rPr>
              <a:t>Таким образом можно получать данные из региональных ГИС.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E85921-0E9E-4522-8450-FD1E5D0458F6}"/>
              </a:ext>
            </a:extLst>
          </p:cNvPr>
          <p:cNvSpPr txBox="1"/>
          <p:nvPr/>
        </p:nvSpPr>
        <p:spPr>
          <a:xfrm>
            <a:off x="608524" y="4326717"/>
            <a:ext cx="824643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/>
              <a:t>Ортофотоплан за 2022 год и охранные зоны всех инженерных сетей из региональной ГИС г. Санкт-Петербурга</a:t>
            </a:r>
          </a:p>
        </p:txBody>
      </p:sp>
    </p:spTree>
    <p:extLst>
      <p:ext uri="{BB962C8B-B14F-4D97-AF65-F5344CB8AC3E}">
        <p14:creationId xmlns:p14="http://schemas.microsoft.com/office/powerpoint/2010/main" val="3774548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Объект 24">
            <a:extLst>
              <a:ext uri="{FF2B5EF4-FFF2-40B4-BE49-F238E27FC236}">
                <a16:creationId xmlns:a16="http://schemas.microsoft.com/office/drawing/2014/main" id="{0E9BE7F0-0336-469D-B340-E7B78E090AB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40" y="1142403"/>
            <a:ext cx="5645345" cy="3057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Текст 29">
            <a:extLst>
              <a:ext uri="{FF2B5EF4-FFF2-40B4-BE49-F238E27FC236}">
                <a16:creationId xmlns:a16="http://schemas.microsoft.com/office/drawing/2014/main" id="{7FAAA87E-D7E7-4D62-941E-34968094D7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793" y="1142404"/>
            <a:ext cx="2788128" cy="3057894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+mj-lt"/>
              </a:rPr>
              <a:t>Возможен импорт данных  </a:t>
            </a:r>
            <a:r>
              <a:rPr lang="en-US" sz="1400" dirty="0">
                <a:latin typeface="+mj-lt"/>
              </a:rPr>
              <a:t>DXF (AutoCAD), Shape (ArcView), Mif/Mid (MapInfo), GeoJSON, KML (Google)</a:t>
            </a:r>
            <a:r>
              <a:rPr lang="ru-RU" sz="1400" dirty="0">
                <a:latin typeface="+mj-lt"/>
              </a:rPr>
              <a:t>, треки </a:t>
            </a:r>
            <a:r>
              <a:rPr lang="en-US" sz="1400" dirty="0">
                <a:latin typeface="+mj-lt"/>
              </a:rPr>
              <a:t>GPX/PLT </a:t>
            </a:r>
            <a:r>
              <a:rPr lang="ru-RU" sz="1400" dirty="0">
                <a:latin typeface="+mj-lt"/>
              </a:rPr>
              <a:t>и других данных ГИС, сохраненных в текстовом виде. </a:t>
            </a:r>
          </a:p>
          <a:p>
            <a:r>
              <a:rPr lang="ru-RU" sz="1400" dirty="0">
                <a:latin typeface="+mj-lt"/>
              </a:rPr>
              <a:t>Импорт происходит: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+mj-lt"/>
              </a:rPr>
              <a:t>совместно с базами атрибутов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+mj-lt"/>
              </a:rPr>
              <a:t>с учетом географической проекции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+mj-lt"/>
              </a:rPr>
              <a:t>с объединением данных в один слой, создавая типы и режимы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400" dirty="0">
              <a:latin typeface="+mj-lt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C3F9DD1-3D1A-498A-9078-03B6D4672EDB}"/>
              </a:ext>
            </a:extLst>
          </p:cNvPr>
          <p:cNvSpPr txBox="1">
            <a:spLocks/>
          </p:cNvSpPr>
          <p:nvPr/>
        </p:nvSpPr>
        <p:spPr>
          <a:xfrm>
            <a:off x="629840" y="342900"/>
            <a:ext cx="7911387" cy="4953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Импорт векторных данных</a:t>
            </a:r>
          </a:p>
        </p:txBody>
      </p:sp>
    </p:spTree>
    <p:extLst>
      <p:ext uri="{BB962C8B-B14F-4D97-AF65-F5344CB8AC3E}">
        <p14:creationId xmlns:p14="http://schemas.microsoft.com/office/powerpoint/2010/main" val="797391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71869"/>
          </a:xfrm>
          <a:prstGeom prst="rect">
            <a:avLst/>
          </a:prstGeom>
          <a:solidFill>
            <a:schemeClr val="accent6"/>
          </a:solidFill>
        </p:spPr>
      </p:pic>
      <p:sp>
        <p:nvSpPr>
          <p:cNvPr id="26" name="Заголовок 25"/>
          <p:cNvSpPr>
            <a:spLocks noGrp="1"/>
          </p:cNvSpPr>
          <p:nvPr>
            <p:ph type="title"/>
          </p:nvPr>
        </p:nvSpPr>
        <p:spPr>
          <a:xfrm>
            <a:off x="352697" y="1129577"/>
            <a:ext cx="8497389" cy="3638366"/>
          </a:xfrm>
        </p:spPr>
        <p:txBody>
          <a:bodyPr lIns="36000">
            <a:noAutofit/>
          </a:bodyPr>
          <a:lstStyle/>
          <a:p>
            <a:r>
              <a:rPr lang="en-US" sz="1600" dirty="0">
                <a:ea typeface="Segoe UI" panose="020B0502040204020203" pitchFamily="34" charset="0"/>
                <a:cs typeface="Calibri Light" panose="020F0302020204030204" pitchFamily="34" charset="0"/>
              </a:rPr>
              <a:t>1) </a:t>
            </a:r>
            <a:r>
              <a:rPr lang="ru-RU" sz="1600" dirty="0">
                <a:ea typeface="Segoe UI" panose="020B0502040204020203" pitchFamily="34" charset="0"/>
                <a:cs typeface="Calibri Light" panose="020F0302020204030204" pitchFamily="34" charset="0"/>
              </a:rPr>
              <a:t>Построение электронных моделей водопроводных сетей. Набор программ для расчетов водопроводных сетей ZuluHydro, сфера применения, ключевые особенности, примеры расчёта.</a:t>
            </a:r>
            <a:br>
              <a:rPr lang="en-US" sz="1600" dirty="0">
                <a:ea typeface="Segoe UI" panose="020B0502040204020203" pitchFamily="34" charset="0"/>
                <a:cs typeface="Calibri Light" panose="020F0302020204030204" pitchFamily="34" charset="0"/>
              </a:rPr>
            </a:br>
            <a:br>
              <a:rPr lang="en-US" sz="1600" dirty="0">
                <a:ea typeface="Segoe UI" panose="020B0502040204020203" pitchFamily="34" charset="0"/>
                <a:cs typeface="Calibri Light" panose="020F0302020204030204" pitchFamily="34" charset="0"/>
              </a:rPr>
            </a:br>
            <a:r>
              <a:rPr lang="en-US" sz="1600" dirty="0">
                <a:ea typeface="Segoe UI" panose="020B0502040204020203" pitchFamily="34" charset="0"/>
                <a:cs typeface="Calibri Light" panose="020F0302020204030204" pitchFamily="34" charset="0"/>
              </a:rPr>
              <a:t>2)</a:t>
            </a:r>
            <a:r>
              <a:rPr lang="ru-RU" sz="1600" dirty="0">
                <a:ea typeface="Segoe UI" panose="020B0502040204020203" pitchFamily="34" charset="0"/>
                <a:cs typeface="Calibri Light" panose="020F0302020204030204" pitchFamily="34" charset="0"/>
              </a:rPr>
              <a:t>Требование к электронной модели гидравлики водопроводной сети: сбалансированный подход к определению необходимых параметров.</a:t>
            </a:r>
            <a:br>
              <a:rPr lang="en-US" sz="1600" dirty="0">
                <a:ea typeface="Segoe UI" panose="020B0502040204020203" pitchFamily="34" charset="0"/>
                <a:cs typeface="Calibri Light" panose="020F0302020204030204" pitchFamily="34" charset="0"/>
              </a:rPr>
            </a:br>
            <a:br>
              <a:rPr lang="en-US" sz="1600" dirty="0">
                <a:ea typeface="Segoe UI" panose="020B0502040204020203" pitchFamily="34" charset="0"/>
                <a:cs typeface="Calibri Light" panose="020F0302020204030204" pitchFamily="34" charset="0"/>
              </a:rPr>
            </a:br>
            <a:r>
              <a:rPr lang="en-US" sz="1600" dirty="0">
                <a:ea typeface="Segoe UI" panose="020B0502040204020203" pitchFamily="34" charset="0"/>
                <a:cs typeface="Calibri Light" panose="020F0302020204030204" pitchFamily="34" charset="0"/>
              </a:rPr>
              <a:t>3) </a:t>
            </a:r>
            <a:r>
              <a:rPr lang="ru-RU" sz="1600" dirty="0">
                <a:ea typeface="Segoe UI" panose="020B0502040204020203" pitchFamily="34" charset="0"/>
                <a:cs typeface="Calibri Light" panose="020F0302020204030204" pitchFamily="34" charset="0"/>
              </a:rPr>
              <a:t>Преимущества внедрения ГИС в учебно-образовательный процесс в университетах технического профиля: усовершенствование компетенций и расширение знаний студентов и молодых специалистов.</a:t>
            </a:r>
            <a:br>
              <a:rPr lang="en-US" sz="1600" dirty="0">
                <a:ea typeface="Segoe UI" panose="020B0502040204020203" pitchFamily="34" charset="0"/>
                <a:cs typeface="Calibri Light" panose="020F0302020204030204" pitchFamily="34" charset="0"/>
              </a:rPr>
            </a:br>
            <a:br>
              <a:rPr lang="ru-RU" sz="1600" dirty="0">
                <a:ea typeface="Segoe UI" panose="020B0502040204020203" pitchFamily="34" charset="0"/>
                <a:cs typeface="Calibri Light" panose="020F0302020204030204" pitchFamily="34" charset="0"/>
              </a:rPr>
            </a:br>
            <a:r>
              <a:rPr lang="en-US" sz="1600" dirty="0">
                <a:ea typeface="Segoe UI" panose="020B0502040204020203" pitchFamily="34" charset="0"/>
                <a:cs typeface="Calibri Light" panose="020F0302020204030204" pitchFamily="34" charset="0"/>
              </a:rPr>
              <a:t>4) </a:t>
            </a:r>
            <a:r>
              <a:rPr lang="ru-RU" sz="1600" dirty="0">
                <a:ea typeface="Segoe UI" panose="020B0502040204020203" pitchFamily="34" charset="0"/>
                <a:cs typeface="Calibri Light" panose="020F0302020204030204" pitchFamily="34" charset="0"/>
              </a:rPr>
              <a:t>Новые функции ZuluGIS 2021 и ZuluHydro 2021 для создания и моделирования водопроводных сетей.</a:t>
            </a:r>
          </a:p>
        </p:txBody>
      </p:sp>
    </p:spTree>
    <p:extLst>
      <p:ext uri="{BB962C8B-B14F-4D97-AF65-F5344CB8AC3E}">
        <p14:creationId xmlns:p14="http://schemas.microsoft.com/office/powerpoint/2010/main" val="3468439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0" y="342900"/>
            <a:ext cx="7911387" cy="49530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Импорт гидравлической модели </a:t>
            </a:r>
            <a:r>
              <a:rPr lang="en-US" sz="2700" dirty="0"/>
              <a:t>EPANET</a:t>
            </a:r>
            <a:endParaRPr lang="ru-RU" dirty="0"/>
          </a:p>
        </p:txBody>
      </p:sp>
      <p:pic>
        <p:nvPicPr>
          <p:cNvPr id="25" name="Объект 24">
            <a:extLst>
              <a:ext uri="{FF2B5EF4-FFF2-40B4-BE49-F238E27FC236}">
                <a16:creationId xmlns:a16="http://schemas.microsoft.com/office/drawing/2014/main" id="{0E9BE7F0-0336-469D-B340-E7B78E090AB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18" y="1223510"/>
            <a:ext cx="5464376" cy="2959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Текст 29">
            <a:extLst>
              <a:ext uri="{FF2B5EF4-FFF2-40B4-BE49-F238E27FC236}">
                <a16:creationId xmlns:a16="http://schemas.microsoft.com/office/drawing/2014/main" id="{7FAAA87E-D7E7-4D62-941E-34968094D7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27419" y="1223510"/>
            <a:ext cx="2627777" cy="2959870"/>
          </a:xfrm>
        </p:spPr>
        <p:txBody>
          <a:bodyPr>
            <a:noAutofit/>
          </a:bodyPr>
          <a:lstStyle/>
          <a:p>
            <a:pPr algn="just">
              <a:lnSpc>
                <a:spcPct val="110000"/>
              </a:lnSpc>
            </a:pPr>
            <a:r>
              <a:rPr lang="ru-RU" sz="1400" dirty="0">
                <a:latin typeface="+mj-lt"/>
              </a:rPr>
              <a:t>Создаются типовые объекты слоя сетей водоснабжения, импортируется типологическая модель и</a:t>
            </a:r>
            <a:r>
              <a:rPr lang="en-US" sz="1400" dirty="0">
                <a:latin typeface="+mj-lt"/>
              </a:rPr>
              <a:t> </a:t>
            </a:r>
            <a:r>
              <a:rPr lang="ru-RU" sz="1400" dirty="0">
                <a:latin typeface="+mj-lt"/>
              </a:rPr>
              <a:t>табличные данные по объектам сети.</a:t>
            </a:r>
          </a:p>
          <a:p>
            <a:pPr algn="just">
              <a:lnSpc>
                <a:spcPct val="110000"/>
              </a:lnSpc>
            </a:pPr>
            <a:endParaRPr lang="ru-RU" sz="1400" dirty="0">
              <a:latin typeface="+mj-lt"/>
            </a:endParaRPr>
          </a:p>
          <a:p>
            <a:pPr marL="171450" indent="-171450"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latin typeface="+mj-lt"/>
              </a:rPr>
              <a:t>Результаты </a:t>
            </a:r>
            <a:r>
              <a:rPr lang="en-US" sz="1400" dirty="0">
                <a:latin typeface="+mj-lt"/>
              </a:rPr>
              <a:t>EPANET</a:t>
            </a:r>
            <a:r>
              <a:rPr lang="ru-RU" sz="1400" dirty="0">
                <a:latin typeface="+mj-lt"/>
              </a:rPr>
              <a:t> и </a:t>
            </a:r>
            <a:r>
              <a:rPr lang="en-US" sz="1400" dirty="0">
                <a:latin typeface="+mj-lt"/>
              </a:rPr>
              <a:t>ZuluHydro</a:t>
            </a:r>
            <a:r>
              <a:rPr lang="ru-RU" sz="1400" dirty="0">
                <a:latin typeface="+mj-lt"/>
              </a:rPr>
              <a:t> гидравлического расчета идентичны </a:t>
            </a:r>
          </a:p>
          <a:p>
            <a:pPr marL="171450" indent="-171450"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latin typeface="+mj-lt"/>
              </a:rPr>
              <a:t>Возможен импорт и экспорт данных в модель </a:t>
            </a:r>
            <a:r>
              <a:rPr lang="en-US" sz="1400" dirty="0">
                <a:latin typeface="+mj-lt"/>
              </a:rPr>
              <a:t>EPANET</a:t>
            </a:r>
            <a:endParaRPr lang="ru-RU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71643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Заголовок 2">
            <a:extLst>
              <a:ext uri="{FF2B5EF4-FFF2-40B4-BE49-F238E27FC236}">
                <a16:creationId xmlns:a16="http://schemas.microsoft.com/office/drawing/2014/main" id="{00D8B9B7-785F-425E-BF53-1DC3393BB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808037"/>
          </a:xfrm>
        </p:spPr>
        <p:txBody>
          <a:bodyPr/>
          <a:lstStyle/>
          <a:p>
            <a:pPr algn="ctr" eaLnBrk="1" hangingPunct="1"/>
            <a:r>
              <a:rPr lang="ru-RU" altLang="ru-RU" sz="2600" dirty="0">
                <a:ea typeface="Plumb Light" pitchFamily="50" charset="0"/>
                <a:cs typeface="Calibri Light" panose="020F0302020204030204" pitchFamily="34" charset="0"/>
              </a:rPr>
              <a:t>Создание информационно-справочной системы</a:t>
            </a:r>
          </a:p>
        </p:txBody>
      </p:sp>
      <p:pic>
        <p:nvPicPr>
          <p:cNvPr id="5" name="Объект 5">
            <a:extLst>
              <a:ext uri="{FF2B5EF4-FFF2-40B4-BE49-F238E27FC236}">
                <a16:creationId xmlns:a16="http://schemas.microsoft.com/office/drawing/2014/main" id="{6CE1163F-41D6-4BC3-B507-0401E2D686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" y="1082675"/>
            <a:ext cx="6221730" cy="3667737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Текст 29">
            <a:extLst>
              <a:ext uri="{FF2B5EF4-FFF2-40B4-BE49-F238E27FC236}">
                <a16:creationId xmlns:a16="http://schemas.microsoft.com/office/drawing/2014/main" id="{25A672FB-18A9-4E8F-B0B4-8DC5DC036EF1}"/>
              </a:ext>
            </a:extLst>
          </p:cNvPr>
          <p:cNvSpPr txBox="1">
            <a:spLocks/>
          </p:cNvSpPr>
          <p:nvPr/>
        </p:nvSpPr>
        <p:spPr>
          <a:xfrm>
            <a:off x="6659880" y="1082675"/>
            <a:ext cx="1995316" cy="3100705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</a:pPr>
            <a:endParaRPr lang="ru-RU" sz="1400" dirty="0">
              <a:latin typeface="+mj-lt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80351B4-C4C5-47DD-81EF-835E89FE4FCD}"/>
              </a:ext>
            </a:extLst>
          </p:cNvPr>
          <p:cNvSpPr/>
          <p:nvPr/>
        </p:nvSpPr>
        <p:spPr>
          <a:xfrm>
            <a:off x="6774180" y="1082675"/>
            <a:ext cx="2240280" cy="3741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+mj-lt"/>
              </a:rPr>
              <a:t>В таблицах баз данных могут содержатся:</a:t>
            </a:r>
            <a:endParaRPr lang="en-US" dirty="0">
              <a:latin typeface="+mj-lt"/>
            </a:endParaRPr>
          </a:p>
          <a:p>
            <a:endParaRPr lang="ru-RU" dirty="0">
              <a:latin typeface="+mj-lt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ru-RU" sz="1300" dirty="0">
                <a:latin typeface="+mj-lt"/>
              </a:rPr>
              <a:t>цифровые данные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ru-RU" sz="1300" dirty="0">
                <a:latin typeface="+mj-lt"/>
              </a:rPr>
              <a:t>текстовые данные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ru-RU" sz="1300" dirty="0">
                <a:latin typeface="+mj-lt"/>
              </a:rPr>
              <a:t>дата и время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ru-RU" sz="1300" dirty="0">
                <a:latin typeface="+mj-lt"/>
              </a:rPr>
              <a:t>текст с URL-ссылками на ресурсы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ru-RU" sz="1300" dirty="0">
                <a:latin typeface="+mj-lt"/>
              </a:rPr>
              <a:t>справочники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ru-RU" sz="1300" dirty="0">
                <a:latin typeface="+mj-lt"/>
              </a:rPr>
              <a:t>поля для хранения документов в виде документа в базе или ссылки на документ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ru-RU" sz="1300" dirty="0">
                <a:latin typeface="+mj-lt"/>
              </a:rPr>
              <a:t>связи с другими таблицами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ru-RU" sz="1300" dirty="0">
                <a:latin typeface="+mj-lt"/>
              </a:rPr>
              <a:t>подключаться собственные интерфейсы </a:t>
            </a:r>
            <a:r>
              <a:rPr lang="en-US" sz="1300" dirty="0">
                <a:latin typeface="+mj-lt"/>
              </a:rPr>
              <a:t>plug-ins</a:t>
            </a:r>
            <a:endParaRPr lang="ru-RU" sz="1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08730639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0" y="342900"/>
            <a:ext cx="7824153" cy="56589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Работа с различными географическими проекциями</a:t>
            </a:r>
          </a:p>
        </p:txBody>
      </p:sp>
      <p:pic>
        <p:nvPicPr>
          <p:cNvPr id="25" name="Объект 24">
            <a:extLst>
              <a:ext uri="{FF2B5EF4-FFF2-40B4-BE49-F238E27FC236}">
                <a16:creationId xmlns:a16="http://schemas.microsoft.com/office/drawing/2014/main" id="{0E9BE7F0-0336-469D-B340-E7B78E090AB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45" y="1378980"/>
            <a:ext cx="4678523" cy="29240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" name="Текст 29">
            <a:extLst>
              <a:ext uri="{FF2B5EF4-FFF2-40B4-BE49-F238E27FC236}">
                <a16:creationId xmlns:a16="http://schemas.microsoft.com/office/drawing/2014/main" id="{7FAAA87E-D7E7-4D62-941E-34968094D7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78679" y="1363537"/>
            <a:ext cx="3206293" cy="2858691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+mj-lt"/>
              </a:rPr>
              <a:t>Слои могут храниться: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latin typeface="+mj-lt"/>
              </a:rPr>
              <a:t>В местной системе координат.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latin typeface="+mj-lt"/>
              </a:rPr>
              <a:t>В любой из географических проекций, в том числе ПЗ-90, СК-42, СК-95 по ГОСТ Р 51794-2001, WGS 84, WGS 72, Пулково 42, NAD27, NAD83, EUREF 89.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latin typeface="+mj-lt"/>
              </a:rPr>
              <a:t>В пользовательских проекциях.</a:t>
            </a:r>
          </a:p>
          <a:p>
            <a:r>
              <a:rPr lang="ru-RU" sz="1400" dirty="0">
                <a:latin typeface="+mj-lt"/>
              </a:rPr>
              <a:t>В карте, слои хранящиеся в разных системах координат, пересчитываются «на лету»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9904560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Рисунок 2">
            <a:extLst>
              <a:ext uri="{FF2B5EF4-FFF2-40B4-BE49-F238E27FC236}">
                <a16:creationId xmlns:a16="http://schemas.microsoft.com/office/drawing/2014/main" id="{9615CFD5-9F08-400B-B909-B22E9713F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434464"/>
            <a:ext cx="4135850" cy="248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4">
            <a:extLst>
              <a:ext uri="{FF2B5EF4-FFF2-40B4-BE49-F238E27FC236}">
                <a16:creationId xmlns:a16="http://schemas.microsoft.com/office/drawing/2014/main" id="{4F74560D-D36F-46A5-8197-FB455405AB5B}"/>
              </a:ext>
            </a:extLst>
          </p:cNvPr>
          <p:cNvSpPr txBox="1">
            <a:spLocks/>
          </p:cNvSpPr>
          <p:nvPr/>
        </p:nvSpPr>
        <p:spPr>
          <a:xfrm>
            <a:off x="715559" y="313897"/>
            <a:ext cx="7886700" cy="6149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dirty="0">
                <a:cs typeface="Times New Roman" panose="02020603050405020304" pitchFamily="18" charset="0"/>
              </a:rPr>
              <a:t>Переход от местной</a:t>
            </a:r>
          </a:p>
          <a:p>
            <a:pPr algn="ctr"/>
            <a:r>
              <a:rPr lang="ru-RU" altLang="ru-RU" dirty="0">
                <a:cs typeface="Times New Roman" panose="02020603050405020304" pitchFamily="18" charset="0"/>
              </a:rPr>
              <a:t>к географической системе координат</a:t>
            </a:r>
            <a:endParaRPr lang="ru-RU" altLang="ru-RU" dirty="0">
              <a:latin typeface="Calibri Light" panose="020F0302020204030204" pitchFamily="34" charset="0"/>
              <a:ea typeface="Plumb Light" panose="02000504040000020003" pitchFamily="50" charset="0"/>
              <a:cs typeface="Calibri Light" panose="020F0302020204030204" pitchFamily="34" charset="0"/>
            </a:endParaRPr>
          </a:p>
        </p:txBody>
      </p:sp>
      <p:pic>
        <p:nvPicPr>
          <p:cNvPr id="8" name="Объект 13">
            <a:hlinkClick r:id="rId4"/>
            <a:extLst>
              <a:ext uri="{FF2B5EF4-FFF2-40B4-BE49-F238E27FC236}">
                <a16:creationId xmlns:a16="http://schemas.microsoft.com/office/drawing/2014/main" id="{FD7713E1-ABEA-4527-B4D7-7517168C23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118" y="1379220"/>
            <a:ext cx="1849598" cy="11925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hlinkClick r:id="rId6"/>
            <a:extLst>
              <a:ext uri="{FF2B5EF4-FFF2-40B4-BE49-F238E27FC236}">
                <a16:creationId xmlns:a16="http://schemas.microsoft.com/office/drawing/2014/main" id="{EEDA6B95-8F29-4AAD-9123-5FAE50AEA2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909" y="3267914"/>
            <a:ext cx="1952014" cy="12041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04AE68-75F8-43E2-BF91-CA653F8CCB78}"/>
              </a:ext>
            </a:extLst>
          </p:cNvPr>
          <p:cNvSpPr txBox="1"/>
          <p:nvPr/>
        </p:nvSpPr>
        <p:spPr>
          <a:xfrm>
            <a:off x="4740366" y="2653816"/>
            <a:ext cx="1738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+mj-lt"/>
              </a:rPr>
              <a:t>Использование данных в географических координатах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F9719E-0B48-4A49-94F5-1D6E36ABC5A8}"/>
              </a:ext>
            </a:extLst>
          </p:cNvPr>
          <p:cNvSpPr txBox="1"/>
          <p:nvPr/>
        </p:nvSpPr>
        <p:spPr>
          <a:xfrm>
            <a:off x="6876810" y="2719250"/>
            <a:ext cx="1738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+mj-lt"/>
              </a:rPr>
              <a:t>Использование </a:t>
            </a:r>
            <a:r>
              <a:rPr lang="en-US" sz="1000" dirty="0">
                <a:latin typeface="+mj-lt"/>
              </a:rPr>
              <a:t>ZuluGIS Mobile</a:t>
            </a:r>
            <a:endParaRPr lang="ru-RU" sz="1000" dirty="0">
              <a:latin typeface="+mj-lt"/>
            </a:endParaRPr>
          </a:p>
        </p:txBody>
      </p:sp>
      <p:pic>
        <p:nvPicPr>
          <p:cNvPr id="14" name="Рисунок 13">
            <a:hlinkClick r:id="rId6"/>
            <a:extLst>
              <a:ext uri="{FF2B5EF4-FFF2-40B4-BE49-F238E27FC236}">
                <a16:creationId xmlns:a16="http://schemas.microsoft.com/office/drawing/2014/main" id="{0C8E8FA8-B95A-40A1-8078-31163F844E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436" y="3337559"/>
            <a:ext cx="1827120" cy="10999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35FD1FB-0745-4763-95EA-1D36E537AC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436" y="1317546"/>
            <a:ext cx="1738389" cy="13158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0D43E36-B4E5-4DC9-931B-8BDE824D2604}"/>
              </a:ext>
            </a:extLst>
          </p:cNvPr>
          <p:cNvSpPr txBox="1"/>
          <p:nvPr/>
        </p:nvSpPr>
        <p:spPr>
          <a:xfrm>
            <a:off x="4710118" y="4464441"/>
            <a:ext cx="1738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+mj-lt"/>
              </a:rPr>
              <a:t>Использование </a:t>
            </a:r>
            <a:r>
              <a:rPr lang="en-US" sz="1000" dirty="0">
                <a:latin typeface="+mj-lt"/>
              </a:rPr>
              <a:t>ZuluGIS Online</a:t>
            </a:r>
            <a:endParaRPr lang="ru-RU" sz="1000" dirty="0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78B5A6-5F65-4F64-8467-A6CCF16D9E39}"/>
              </a:ext>
            </a:extLst>
          </p:cNvPr>
          <p:cNvSpPr txBox="1"/>
          <p:nvPr/>
        </p:nvSpPr>
        <p:spPr>
          <a:xfrm>
            <a:off x="6983436" y="4534418"/>
            <a:ext cx="1738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+mj-lt"/>
              </a:rPr>
              <a:t>Использование геодезической аппаратуры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5C96A2-DD1F-4EE1-A33D-A5414A12B698}"/>
              </a:ext>
            </a:extLst>
          </p:cNvPr>
          <p:cNvSpPr txBox="1"/>
          <p:nvPr/>
        </p:nvSpPr>
        <p:spPr>
          <a:xfrm>
            <a:off x="459913" y="4134308"/>
            <a:ext cx="35421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+mj-lt"/>
              </a:rPr>
              <a:t>Указание параметров проекции</a:t>
            </a: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818332"/>
          </a:xfrm>
        </p:spPr>
        <p:txBody>
          <a:bodyPr/>
          <a:lstStyle/>
          <a:p>
            <a:pPr algn="ctr"/>
            <a:r>
              <a:rPr lang="ru-RU" dirty="0"/>
              <a:t>Слой рельефа</a:t>
            </a:r>
          </a:p>
        </p:txBody>
      </p:sp>
      <p:pic>
        <p:nvPicPr>
          <p:cNvPr id="25" name="Объект 24">
            <a:extLst>
              <a:ext uri="{FF2B5EF4-FFF2-40B4-BE49-F238E27FC236}">
                <a16:creationId xmlns:a16="http://schemas.microsoft.com/office/drawing/2014/main" id="{0E9BE7F0-0336-469D-B340-E7B78E090AB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705" y="1106140"/>
            <a:ext cx="4678523" cy="2924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Текст 29">
            <a:extLst>
              <a:ext uri="{FF2B5EF4-FFF2-40B4-BE49-F238E27FC236}">
                <a16:creationId xmlns:a16="http://schemas.microsoft.com/office/drawing/2014/main" id="{7FAAA87E-D7E7-4D62-941E-34968094D7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7324" y="1351966"/>
            <a:ext cx="3231254" cy="2678249"/>
          </a:xfrm>
        </p:spPr>
        <p:txBody>
          <a:bodyPr>
            <a:normAutofit fontScale="92500" lnSpcReduction="20000"/>
          </a:bodyPr>
          <a:lstStyle/>
          <a:p>
            <a:pPr marL="179388" indent="-17938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+mj-lt"/>
              </a:rPr>
              <a:t>TIN-</a:t>
            </a:r>
            <a:r>
              <a:rPr lang="ru-RU" sz="1500" dirty="0">
                <a:latin typeface="+mj-lt"/>
              </a:rPr>
              <a:t>модель рельефа </a:t>
            </a:r>
            <a:r>
              <a:rPr lang="en-US" sz="1500" dirty="0">
                <a:latin typeface="+mj-lt"/>
              </a:rPr>
              <a:t>ZuluGIS</a:t>
            </a:r>
          </a:p>
          <a:p>
            <a:pPr marL="179388" indent="-17938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500" dirty="0">
                <a:latin typeface="+mj-lt"/>
              </a:rPr>
              <a:t>Модель рельефа </a:t>
            </a:r>
            <a:r>
              <a:rPr lang="en-US" sz="1500" dirty="0">
                <a:latin typeface="+mj-lt"/>
              </a:rPr>
              <a:t>SRTM (Shuttle radar topographic mission)</a:t>
            </a:r>
          </a:p>
          <a:p>
            <a:pPr>
              <a:lnSpc>
                <a:spcPct val="110000"/>
              </a:lnSpc>
            </a:pPr>
            <a:r>
              <a:rPr lang="ru-RU" sz="1300" dirty="0"/>
              <a:t>Рельеф позволяет:</a:t>
            </a:r>
          </a:p>
          <a:p>
            <a:pPr marL="269875" indent="-269875">
              <a:buFont typeface="Wingdings" panose="05000000000000000000" pitchFamily="2" charset="2"/>
              <a:buChar char="ü"/>
            </a:pPr>
            <a:r>
              <a:rPr lang="ru-RU" sz="1300" dirty="0">
                <a:latin typeface="+mj-lt"/>
              </a:rPr>
              <a:t>Производить расчет поверхностного стока</a:t>
            </a:r>
          </a:p>
          <a:p>
            <a:pPr marL="269875" indent="-269875">
              <a:buFont typeface="Wingdings" panose="05000000000000000000" pitchFamily="2" charset="2"/>
              <a:buChar char="ü"/>
            </a:pPr>
            <a:r>
              <a:rPr lang="ru-RU" sz="1300" dirty="0">
                <a:latin typeface="+mj-lt"/>
              </a:rPr>
              <a:t>Строить растр высот</a:t>
            </a:r>
          </a:p>
          <a:p>
            <a:pPr marL="269875" indent="-269875">
              <a:buFont typeface="Wingdings" panose="05000000000000000000" pitchFamily="2" charset="2"/>
              <a:buChar char="ü"/>
            </a:pPr>
            <a:r>
              <a:rPr lang="ru-RU" sz="1300" dirty="0">
                <a:latin typeface="+mj-lt"/>
              </a:rPr>
              <a:t>Вычислять объем земляных работ</a:t>
            </a:r>
          </a:p>
          <a:p>
            <a:pPr marL="269875" indent="-269875">
              <a:buFont typeface="Wingdings" panose="05000000000000000000" pitchFamily="2" charset="2"/>
              <a:buChar char="ü"/>
            </a:pPr>
            <a:r>
              <a:rPr lang="ru-RU" sz="1300" dirty="0">
                <a:latin typeface="+mj-lt"/>
              </a:rPr>
              <a:t>Строить зоны затопления</a:t>
            </a:r>
          </a:p>
          <a:p>
            <a:pPr marL="269875" indent="-269875">
              <a:buFont typeface="Wingdings" panose="05000000000000000000" pitchFamily="2" charset="2"/>
              <a:buChar char="ü"/>
            </a:pPr>
            <a:r>
              <a:rPr lang="ru-RU" sz="1300" dirty="0">
                <a:latin typeface="+mj-lt"/>
              </a:rPr>
              <a:t>Строить изолиний с заданным шагом</a:t>
            </a:r>
          </a:p>
          <a:p>
            <a:pPr marL="269875" indent="-26987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1300" dirty="0"/>
              <a:t>Автоматизировать процесс занесения исходных данных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ru-RU" sz="1500" dirty="0"/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6894475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4">
            <a:extLst>
              <a:ext uri="{FF2B5EF4-FFF2-40B4-BE49-F238E27FC236}">
                <a16:creationId xmlns:a16="http://schemas.microsoft.com/office/drawing/2014/main" id="{98B8862F-200E-4D3E-9696-1D1160F16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09273"/>
            <a:ext cx="7886700" cy="769937"/>
          </a:xfrm>
        </p:spPr>
        <p:txBody>
          <a:bodyPr>
            <a:normAutofit/>
          </a:bodyPr>
          <a:lstStyle/>
          <a:p>
            <a:pPr algn="ctr"/>
            <a:r>
              <a:rPr lang="ru-RU" altLang="ru-RU" dirty="0"/>
              <a:t>Главная особенность </a:t>
            </a:r>
            <a:r>
              <a:rPr lang="en-US" altLang="ru-RU" dirty="0"/>
              <a:t>ZuluGIS </a:t>
            </a:r>
            <a:br>
              <a:rPr lang="en-US" altLang="ru-RU" dirty="0"/>
            </a:br>
            <a:r>
              <a:rPr lang="ru-RU" altLang="ru-RU" dirty="0"/>
              <a:t>Моделирование сетей и топологические </a:t>
            </a:r>
            <a:r>
              <a:rPr lang="ru-RU" altLang="ru-RU" dirty="0">
                <a:latin typeface="Calibri Light" panose="020F0302020204030204" pitchFamily="34" charset="0"/>
                <a:ea typeface="Plumb Light" panose="02000504040000020003" pitchFamily="50" charset="0"/>
                <a:cs typeface="Calibri Light" panose="020F0302020204030204" pitchFamily="34" charset="0"/>
              </a:rPr>
              <a:t>задачи на сетях</a:t>
            </a:r>
            <a:endParaRPr lang="ru-RU" altLang="ru-RU" sz="2400" dirty="0">
              <a:latin typeface="Calibri Light" panose="020F0302020204030204" pitchFamily="34" charset="0"/>
              <a:ea typeface="Plumb Light" panose="02000504040000020003" pitchFamily="50" charset="0"/>
              <a:cs typeface="Calibri Light" panose="020F0302020204030204" pitchFamily="34" charset="0"/>
            </a:endParaRPr>
          </a:p>
        </p:txBody>
      </p:sp>
      <p:sp>
        <p:nvSpPr>
          <p:cNvPr id="12" name="Объект 1">
            <a:extLst>
              <a:ext uri="{FF2B5EF4-FFF2-40B4-BE49-F238E27FC236}">
                <a16:creationId xmlns:a16="http://schemas.microsoft.com/office/drawing/2014/main" id="{43B6FE12-3260-4FD9-8317-221265B72EC9}"/>
              </a:ext>
            </a:extLst>
          </p:cNvPr>
          <p:cNvSpPr txBox="1">
            <a:spLocks/>
          </p:cNvSpPr>
          <p:nvPr/>
        </p:nvSpPr>
        <p:spPr>
          <a:xfrm>
            <a:off x="4842323" y="1195599"/>
            <a:ext cx="4010025" cy="3046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2000" dirty="0">
                <a:latin typeface="+mj-lt"/>
                <a:ea typeface="Plumb Light" panose="02000504040000020003" pitchFamily="50" charset="0"/>
                <a:cs typeface="Calibri Light" panose="020F0302020204030204" pitchFamily="34" charset="0"/>
              </a:rPr>
              <a:t>Топологическая модель сети представляет собой граф:</a:t>
            </a:r>
            <a:br>
              <a:rPr lang="ru-RU" altLang="ru-RU" sz="2000" dirty="0">
                <a:latin typeface="+mj-lt"/>
                <a:ea typeface="Plumb Light" panose="02000504040000020003" pitchFamily="50" charset="0"/>
                <a:cs typeface="Calibri Light" panose="020F0302020204030204" pitchFamily="34" charset="0"/>
              </a:rPr>
            </a:br>
            <a:endParaRPr lang="ru-RU" altLang="ru-RU" sz="2000" dirty="0">
              <a:latin typeface="+mj-lt"/>
              <a:ea typeface="Plumb Light" panose="02000504040000020003" pitchFamily="50" charset="0"/>
              <a:cs typeface="Calibri Light" panose="020F0302020204030204" pitchFamily="34" charset="0"/>
            </a:endParaRPr>
          </a:p>
          <a:p>
            <a:pPr marL="361950"/>
            <a:r>
              <a:rPr lang="ru-RU" altLang="ru-RU" sz="1800" dirty="0">
                <a:solidFill>
                  <a:srgbClr val="FF0000"/>
                </a:solidFill>
                <a:latin typeface="+mj-lt"/>
                <a:ea typeface="Plumb Light" panose="02000504040000020003" pitchFamily="50" charset="0"/>
                <a:cs typeface="Calibri" panose="020F0502020204030204" pitchFamily="34" charset="0"/>
              </a:rPr>
              <a:t>Узлы</a:t>
            </a:r>
            <a:r>
              <a:rPr lang="ru-RU" altLang="ru-RU" sz="1800" dirty="0">
                <a:solidFill>
                  <a:srgbClr val="FF0000"/>
                </a:solidFill>
                <a:latin typeface="+mj-lt"/>
                <a:ea typeface="Plumb Light" panose="02000504040000020003" pitchFamily="50" charset="0"/>
                <a:cs typeface="Calibri Light" panose="020F0302020204030204" pitchFamily="34" charset="0"/>
              </a:rPr>
              <a:t> </a:t>
            </a:r>
            <a:r>
              <a:rPr lang="ru-RU" altLang="ru-RU" sz="1800" dirty="0">
                <a:latin typeface="+mj-lt"/>
                <a:ea typeface="Plumb Light" panose="02000504040000020003" pitchFamily="50" charset="0"/>
                <a:cs typeface="Calibri Light" panose="020F0302020204030204" pitchFamily="34" charset="0"/>
              </a:rPr>
              <a:t>- источники, колодцы, задвижки, регуляторы, насосные станции рубильники, перекрестки, потребители и т.д.</a:t>
            </a:r>
          </a:p>
          <a:p>
            <a:pPr marL="361950"/>
            <a:r>
              <a:rPr lang="ru-RU" altLang="ru-RU" sz="1800" dirty="0">
                <a:solidFill>
                  <a:srgbClr val="0070C0"/>
                </a:solidFill>
                <a:latin typeface="+mj-lt"/>
                <a:ea typeface="Plumb Light" panose="02000504040000020003" pitchFamily="50" charset="0"/>
                <a:cs typeface="Calibri Light" panose="020F0302020204030204" pitchFamily="34" charset="0"/>
              </a:rPr>
              <a:t>Ребра</a:t>
            </a:r>
            <a:r>
              <a:rPr lang="ru-RU" altLang="ru-RU" sz="1800" dirty="0">
                <a:latin typeface="+mj-lt"/>
                <a:ea typeface="Plumb Light" panose="02000504040000020003" pitchFamily="50" charset="0"/>
                <a:cs typeface="Calibri Light" panose="020F0302020204030204" pitchFamily="34" charset="0"/>
              </a:rPr>
              <a:t> - линейные объекты </a:t>
            </a:r>
            <a:br>
              <a:rPr lang="ru-RU" altLang="ru-RU" sz="1800" dirty="0">
                <a:latin typeface="+mj-lt"/>
                <a:ea typeface="Plumb Light" panose="02000504040000020003" pitchFamily="50" charset="0"/>
                <a:cs typeface="Calibri Light" panose="020F0302020204030204" pitchFamily="34" charset="0"/>
              </a:rPr>
            </a:br>
            <a:r>
              <a:rPr lang="ru-RU" altLang="ru-RU" sz="1800" dirty="0">
                <a:latin typeface="+mj-lt"/>
                <a:ea typeface="Plumb Light" panose="02000504040000020003" pitchFamily="50" charset="0"/>
                <a:cs typeface="Calibri Light" panose="020F0302020204030204" pitchFamily="34" charset="0"/>
              </a:rPr>
              <a:t>кабели, трубопроводы, участки дорожной сети и т.д.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D4BFA340-D99D-43CA-8C22-9328DCE60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628" y="1380896"/>
            <a:ext cx="4010025" cy="314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7F487938-A869-42C4-B2D7-F455DC64C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578" y="3538699"/>
            <a:ext cx="3700462" cy="13236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351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4">
            <a:extLst>
              <a:ext uri="{FF2B5EF4-FFF2-40B4-BE49-F238E27FC236}">
                <a16:creationId xmlns:a16="http://schemas.microsoft.com/office/drawing/2014/main" id="{DB9B8F3E-67FB-4EB6-8D15-0DBBFF9E2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751590"/>
          </a:xfrm>
        </p:spPr>
        <p:txBody>
          <a:bodyPr/>
          <a:lstStyle/>
          <a:p>
            <a:pPr algn="ctr" eaLnBrk="1" hangingPunct="1"/>
            <a:r>
              <a:rPr lang="ru-RU" altLang="ru-RU" sz="2400" dirty="0">
                <a:ea typeface="Plumb Light" panose="02000504040000020003" pitchFamily="50" charset="0"/>
                <a:cs typeface="Calibri Light" panose="020F0302020204030204" pitchFamily="34" charset="0"/>
              </a:rPr>
              <a:t>Топологический редактор сети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9F4A61B0-C4EC-4A22-8CD3-994441D162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78" y="1156443"/>
            <a:ext cx="7986572" cy="3423494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: скругленные противолежащие углы 3">
            <a:extLst>
              <a:ext uri="{FF2B5EF4-FFF2-40B4-BE49-F238E27FC236}">
                <a16:creationId xmlns:a16="http://schemas.microsoft.com/office/drawing/2014/main" id="{17BC770C-F95A-4296-AC81-99B4207E32BB}"/>
              </a:ext>
            </a:extLst>
          </p:cNvPr>
          <p:cNvSpPr/>
          <p:nvPr/>
        </p:nvSpPr>
        <p:spPr>
          <a:xfrm>
            <a:off x="6701514" y="4482347"/>
            <a:ext cx="1913708" cy="228599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GIF-</a:t>
            </a:r>
            <a:r>
              <a:rPr lang="ru-RU" dirty="0"/>
              <a:t>анимация</a:t>
            </a:r>
          </a:p>
        </p:txBody>
      </p:sp>
    </p:spTree>
    <p:extLst>
      <p:ext uri="{BB962C8B-B14F-4D97-AF65-F5344CB8AC3E}">
        <p14:creationId xmlns:p14="http://schemas.microsoft.com/office/powerpoint/2010/main" val="29787261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4">
            <a:extLst>
              <a:ext uri="{FF2B5EF4-FFF2-40B4-BE49-F238E27FC236}">
                <a16:creationId xmlns:a16="http://schemas.microsoft.com/office/drawing/2014/main" id="{DB9B8F3E-67FB-4EB6-8D15-0DBBFF9E2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751590"/>
          </a:xfrm>
        </p:spPr>
        <p:txBody>
          <a:bodyPr/>
          <a:lstStyle/>
          <a:p>
            <a:pPr algn="ctr" eaLnBrk="1" hangingPunct="1"/>
            <a:r>
              <a:rPr lang="ru-RU" altLang="ru-RU" sz="2400" dirty="0">
                <a:ea typeface="Plumb Light" panose="02000504040000020003" pitchFamily="50" charset="0"/>
                <a:cs typeface="Calibri Light" panose="020F0302020204030204" pitchFamily="34" charset="0"/>
              </a:rPr>
              <a:t>Разработка электронных моделей</a:t>
            </a:r>
            <a:br>
              <a:rPr lang="ru-RU" altLang="ru-RU" sz="2400" dirty="0">
                <a:ea typeface="Plumb Light" panose="02000504040000020003" pitchFamily="50" charset="0"/>
                <a:cs typeface="Calibri Light" panose="020F0302020204030204" pitchFamily="34" charset="0"/>
              </a:rPr>
            </a:br>
            <a:r>
              <a:rPr lang="ru-RU" altLang="ru-RU" sz="2400" dirty="0">
                <a:ea typeface="Plumb Light" panose="02000504040000020003" pitchFamily="50" charset="0"/>
                <a:cs typeface="Calibri Light" panose="020F0302020204030204" pitchFamily="34" charset="0"/>
              </a:rPr>
              <a:t> с любым количеством объектов сети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9F4A61B0-C4EC-4A22-8CD3-994441D162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78" y="1156443"/>
            <a:ext cx="7986572" cy="342349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079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4">
            <a:extLst>
              <a:ext uri="{FF2B5EF4-FFF2-40B4-BE49-F238E27FC236}">
                <a16:creationId xmlns:a16="http://schemas.microsoft.com/office/drawing/2014/main" id="{DB9B8F3E-67FB-4EB6-8D15-0DBBFF9E2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751590"/>
          </a:xfrm>
        </p:spPr>
        <p:txBody>
          <a:bodyPr/>
          <a:lstStyle/>
          <a:p>
            <a:pPr algn="ctr"/>
            <a:r>
              <a:rPr lang="ru-RU" altLang="ru-RU" sz="2400" dirty="0">
                <a:ea typeface="Plumb Light" panose="02000504040000020003" pitchFamily="50" charset="0"/>
                <a:cs typeface="Calibri Light" panose="020F0302020204030204" pitchFamily="34" charset="0"/>
              </a:rPr>
              <a:t>Разработка электронных моделей </a:t>
            </a:r>
            <a:br>
              <a:rPr lang="ru-RU" altLang="ru-RU" sz="2400" dirty="0">
                <a:ea typeface="Plumb Light" panose="02000504040000020003" pitchFamily="50" charset="0"/>
                <a:cs typeface="Calibri Light" panose="020F0302020204030204" pitchFamily="34" charset="0"/>
              </a:rPr>
            </a:br>
            <a:r>
              <a:rPr lang="ru-RU" altLang="ru-RU" sz="2400" dirty="0">
                <a:ea typeface="Plumb Light" panose="02000504040000020003" pitchFamily="50" charset="0"/>
                <a:cs typeface="Calibri Light" panose="020F0302020204030204" pitchFamily="34" charset="0"/>
              </a:rPr>
              <a:t>разных уровней детализации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9F4A61B0-C4EC-4A22-8CD3-994441D162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78" y="1156443"/>
            <a:ext cx="7986572" cy="3423494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99187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4">
            <a:extLst>
              <a:ext uri="{FF2B5EF4-FFF2-40B4-BE49-F238E27FC236}">
                <a16:creationId xmlns:a16="http://schemas.microsoft.com/office/drawing/2014/main" id="{DB9B8F3E-67FB-4EB6-8D15-0DBBFF9E2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751590"/>
          </a:xfrm>
        </p:spPr>
        <p:txBody>
          <a:bodyPr/>
          <a:lstStyle/>
          <a:p>
            <a:pPr algn="ctr"/>
            <a:r>
              <a:rPr lang="ru-RU" altLang="ru-RU" sz="2400" dirty="0">
                <a:ea typeface="Plumb Light" panose="02000504040000020003" pitchFamily="50" charset="0"/>
                <a:cs typeface="Calibri Light" panose="020F0302020204030204" pitchFamily="34" charset="0"/>
              </a:rPr>
              <a:t>Разработка электронных моделей </a:t>
            </a:r>
            <a:br>
              <a:rPr lang="ru-RU" altLang="ru-RU" sz="2400" dirty="0">
                <a:ea typeface="Plumb Light" panose="02000504040000020003" pitchFamily="50" charset="0"/>
                <a:cs typeface="Calibri Light" panose="020F0302020204030204" pitchFamily="34" charset="0"/>
              </a:rPr>
            </a:br>
            <a:r>
              <a:rPr lang="ru-RU" altLang="ru-RU" sz="2400" dirty="0">
                <a:ea typeface="Plumb Light" panose="02000504040000020003" pitchFamily="50" charset="0"/>
                <a:cs typeface="Calibri Light" panose="020F0302020204030204" pitchFamily="34" charset="0"/>
              </a:rPr>
              <a:t>на географической карте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9F4A61B0-C4EC-4A22-8CD3-994441D162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79" y="1156443"/>
            <a:ext cx="7986569" cy="3423494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9620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politerm.com/media/zulugis/2021/common-1.png">
            <a:extLst>
              <a:ext uri="{FF2B5EF4-FFF2-40B4-BE49-F238E27FC236}">
                <a16:creationId xmlns:a16="http://schemas.microsoft.com/office/drawing/2014/main" id="{F9A0CD6F-F1E9-4052-9AD4-5E62B09330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12" y="1394541"/>
            <a:ext cx="5219699" cy="3262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CFA3AE4-7A86-42F6-80E2-8EA590555AB1}"/>
              </a:ext>
            </a:extLst>
          </p:cNvPr>
          <p:cNvSpPr/>
          <p:nvPr/>
        </p:nvSpPr>
        <p:spPr>
          <a:xfrm>
            <a:off x="238512" y="382772"/>
            <a:ext cx="88284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1" hangingPunct="1"/>
            <a:r>
              <a:rPr lang="ru-RU" sz="1600" dirty="0">
                <a:latin typeface="+mj-lt"/>
                <a:ea typeface="Calibri" pitchFamily="34" charset="0"/>
                <a:cs typeface="Calibri" panose="020F0502020204030204" pitchFamily="34" charset="0"/>
              </a:rPr>
              <a:t>Компания «Политерм» является разработчиком программного обеспечения в области геоинформационных технологий и программ моделирования сетей, теплоснабжения,</a:t>
            </a:r>
            <a:r>
              <a:rPr lang="en-US" sz="1600" dirty="0">
                <a:latin typeface="+mj-lt"/>
                <a:ea typeface="Calibri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latin typeface="+mj-lt"/>
                <a:ea typeface="Calibri" pitchFamily="34" charset="0"/>
                <a:cs typeface="Calibri" panose="020F0502020204030204" pitchFamily="34" charset="0"/>
              </a:rPr>
              <a:t>пароснабжения, водоснабжения, канализации, пароснабжения</a:t>
            </a:r>
            <a:endParaRPr lang="ru-RU" sz="1600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A02B1A-1E7C-495E-969F-5B41D217C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966" y="1394540"/>
            <a:ext cx="3517032" cy="18684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73F95B-3169-4798-82BE-8CB8EC7326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966" y="3536067"/>
            <a:ext cx="3517032" cy="97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199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2"/>
          <p:cNvSpPr>
            <a:spLocks noGrp="1"/>
          </p:cNvSpPr>
          <p:nvPr>
            <p:ph type="title"/>
          </p:nvPr>
        </p:nvSpPr>
        <p:spPr>
          <a:xfrm>
            <a:off x="838200" y="470842"/>
            <a:ext cx="6657975" cy="61467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1800" dirty="0">
                <a:ea typeface="Plumb Light" panose="02000504040000020003" pitchFamily="50" charset="0"/>
                <a:cs typeface="Calibri" panose="020F0502020204030204" pitchFamily="34" charset="0"/>
              </a:rPr>
              <a:t>Расчетный комплекс  </a:t>
            </a:r>
            <a:r>
              <a:rPr lang="en-US" altLang="ru-RU" sz="1800" dirty="0">
                <a:ea typeface="Plumb Light" panose="02000504040000020003" pitchFamily="50" charset="0"/>
                <a:cs typeface="Calibri" panose="020F0502020204030204" pitchFamily="34" charset="0"/>
              </a:rPr>
              <a:t>ZuluHydro</a:t>
            </a:r>
            <a:r>
              <a:rPr lang="ru-RU" altLang="ru-RU" sz="1800" dirty="0">
                <a:ea typeface="Plumb Light" panose="02000504040000020003" pitchFamily="50" charset="0"/>
                <a:cs typeface="Calibri" panose="020F0502020204030204" pitchFamily="34" charset="0"/>
              </a:rPr>
              <a:t> спроектирован в виде набора программ, предназначенных для автоматизации инженерных расчетов</a:t>
            </a:r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9415D05F-E211-E58B-6B45-19AFBF7D12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319" y="1729740"/>
            <a:ext cx="4994030" cy="2705100"/>
          </a:xfrm>
        </p:spPr>
      </p:pic>
      <p:pic>
        <p:nvPicPr>
          <p:cNvPr id="11" name="Объект 10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402B63CB-D583-3C76-A74F-38BB584E86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42" y="1240482"/>
            <a:ext cx="2882900" cy="3416771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61490">
            <a:off x="6863816" y="484625"/>
            <a:ext cx="2497104" cy="2490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Назад">
            <a:extLst>
              <a:ext uri="{FF2B5EF4-FFF2-40B4-BE49-F238E27FC236}">
                <a16:creationId xmlns:a16="http://schemas.microsoft.com/office/drawing/2014/main" id="{E07737B2-0818-4A81-8D84-95B5EE4BF9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2572572" y="3512923"/>
            <a:ext cx="1071776" cy="1071776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1668743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838988"/>
            <a:ext cx="7886700" cy="71724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dirty="0"/>
              <a:t>Состав задач:</a:t>
            </a:r>
          </a:p>
        </p:txBody>
      </p:sp>
      <p:graphicFrame>
        <p:nvGraphicFramePr>
          <p:cNvPr id="4" name="Таблица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4965309"/>
              </p:ext>
            </p:extLst>
          </p:nvPr>
        </p:nvGraphicFramePr>
        <p:xfrm>
          <a:off x="628650" y="1556231"/>
          <a:ext cx="7886700" cy="28600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943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just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000" b="0" u="none" strike="noStrike" cap="none" dirty="0">
                          <a:ln>
                            <a:noFill/>
                          </a:ln>
                        </a:rPr>
                        <a:t>Гидравлические расчеты</a:t>
                      </a:r>
                      <a:endParaRPr lang="ru-RU" sz="20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u="none" strike="noStrike" cap="none" dirty="0">
                          <a:ln>
                            <a:noFill/>
                          </a:ln>
                        </a:rPr>
                        <a:t>Специализированные задачи</a:t>
                      </a:r>
                      <a:endParaRPr lang="ru-RU" sz="20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87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700" u="none" strike="noStrike" cap="none" dirty="0">
                          <a:ln>
                            <a:noFill/>
                          </a:ln>
                          <a:latin typeface="+mj-lt"/>
                        </a:rPr>
                        <a:t>Конструкторский расчет</a:t>
                      </a:r>
                      <a:endParaRPr lang="ru-RU" sz="1700" b="0" i="0" u="none" strike="noStrike" cap="none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u="none" strike="noStrike" cap="none" dirty="0">
                          <a:ln>
                            <a:noFill/>
                          </a:ln>
                          <a:latin typeface="+mj-lt"/>
                        </a:rPr>
                        <a:t>Расчет гидроудара</a:t>
                      </a:r>
                      <a:endParaRPr lang="ru-RU" sz="17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700" u="none" strike="noStrike" cap="none" dirty="0">
                          <a:ln>
                            <a:noFill/>
                          </a:ln>
                          <a:latin typeface="+mj-lt"/>
                        </a:rPr>
                        <a:t>Поверочный расчет</a:t>
                      </a:r>
                      <a:endParaRPr lang="ru-RU" sz="17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u="none" strike="noStrike" cap="none" dirty="0">
                          <a:ln>
                            <a:noFill/>
                          </a:ln>
                          <a:latin typeface="+mj-lt"/>
                        </a:rPr>
                        <a:t>Коммутационные задачи</a:t>
                      </a:r>
                      <a:endParaRPr lang="ru-RU" sz="17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u="none" strike="noStrike" cap="none" dirty="0">
                          <a:ln>
                            <a:noFill/>
                          </a:ln>
                          <a:latin typeface="+mj-lt"/>
                        </a:rPr>
                        <a:t>Калибровка сети</a:t>
                      </a:r>
                      <a:endParaRPr lang="ru-RU" sz="17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700" u="none" strike="noStrike" cap="none" dirty="0">
                          <a:ln>
                            <a:noFill/>
                          </a:ln>
                          <a:latin typeface="+mj-lt"/>
                        </a:rPr>
                        <a:t>Пьезометрический график</a:t>
                      </a:r>
                      <a:endParaRPr lang="ru-RU" sz="1700" b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700" u="none" strike="noStrike" cap="none" dirty="0">
                          <a:ln>
                            <a:noFill/>
                          </a:ln>
                          <a:latin typeface="+mj-lt"/>
                        </a:rPr>
                        <a:t>Расчет резерва пропускной способности</a:t>
                      </a:r>
                      <a:endParaRPr lang="ru-RU" sz="17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u="none" strike="noStrike" cap="none" dirty="0">
                          <a:ln>
                            <a:noFill/>
                          </a:ln>
                          <a:latin typeface="+mj-lt"/>
                        </a:rPr>
                        <a:t>Построение продольного профиля в DXF</a:t>
                      </a:r>
                      <a:endParaRPr lang="ru-RU" sz="17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700" u="none" strike="noStrike" cap="none" dirty="0">
                          <a:ln>
                            <a:noFill/>
                          </a:ln>
                          <a:latin typeface="+mj-lt"/>
                        </a:rPr>
                        <a:t>Оптимизация насосного оборудования</a:t>
                      </a:r>
                    </a:p>
                    <a:p>
                      <a:pPr marL="0" marR="0" lvl="0" indent="0" algn="just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7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just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700" u="none" strike="noStrike" cap="none" dirty="0">
                          <a:ln>
                            <a:noFill/>
                          </a:ln>
                          <a:latin typeface="+mj-lt"/>
                        </a:rPr>
                        <a:t>ZuluOPC -  программа для получения данных с приборов учета, датчиков, контроллеров  и SCADA-систем</a:t>
                      </a:r>
                      <a:endParaRPr lang="ru-RU" sz="17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u="none" strike="noStrike" kern="1200" cap="none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Поиск утечек и дефектов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4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306317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49323D0-BD13-453E-9336-01D325546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91220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49323D0-BD13-453E-9336-01D325546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912207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4FB2786E-BB15-42D9-815F-EDCEBFED7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81314"/>
            <a:ext cx="7886700" cy="3551011"/>
          </a:xfrm>
        </p:spPr>
        <p:txBody>
          <a:bodyPr tIns="46800" bIns="180000"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dirty="0">
                <a:latin typeface="+mj-lt"/>
              </a:rPr>
              <a:t>В результате всех гидравлических расчетов определяются:</a:t>
            </a:r>
          </a:p>
          <a:p>
            <a:pPr algn="just"/>
            <a:r>
              <a:rPr lang="ru-RU" sz="1600" dirty="0">
                <a:latin typeface="+mj-lt"/>
              </a:rPr>
              <a:t>распределение потоков воды по участкам водопроводной сети сети</a:t>
            </a:r>
          </a:p>
          <a:p>
            <a:pPr algn="just"/>
            <a:r>
              <a:rPr lang="ru-RU" sz="1600" dirty="0">
                <a:latin typeface="+mj-lt"/>
              </a:rPr>
              <a:t>расходы, скорости, потери напора на каждом участке</a:t>
            </a:r>
          </a:p>
          <a:p>
            <a:pPr algn="just"/>
            <a:r>
              <a:rPr lang="ru-RU" sz="1600" dirty="0">
                <a:latin typeface="+mj-lt"/>
              </a:rPr>
              <a:t>число Рейнольдса и коэффициент гидравлического трения на каждом участке</a:t>
            </a:r>
          </a:p>
          <a:p>
            <a:pPr algn="just"/>
            <a:r>
              <a:rPr lang="ru-RU" sz="1600" dirty="0">
                <a:latin typeface="+mj-lt"/>
              </a:rPr>
              <a:t>напор, давления и расход в каждом узле</a:t>
            </a:r>
          </a:p>
          <a:p>
            <a:pPr algn="just"/>
            <a:r>
              <a:rPr lang="ru-RU" sz="1600" dirty="0">
                <a:latin typeface="+mj-lt"/>
              </a:rPr>
              <a:t>путь и время прохождения воды от источника до каждого элемента</a:t>
            </a:r>
          </a:p>
          <a:p>
            <a:pPr algn="just"/>
            <a:r>
              <a:rPr lang="ru-RU" sz="1600" dirty="0">
                <a:latin typeface="+mj-lt"/>
              </a:rPr>
              <a:t>затраты на электроэнергию насосного оборудования</a:t>
            </a:r>
          </a:p>
          <a:p>
            <a:pPr algn="just"/>
            <a:r>
              <a:rPr lang="ru-RU" sz="1600" dirty="0">
                <a:latin typeface="+mj-lt"/>
              </a:rPr>
              <a:t>специфический параметр, в зависимости от типа расчета</a:t>
            </a:r>
          </a:p>
          <a:p>
            <a:pPr lvl="1" algn="just"/>
            <a:r>
              <a:rPr lang="ru-RU" sz="1400" dirty="0">
                <a:latin typeface="+mj-lt"/>
              </a:rPr>
              <a:t>величина утечки</a:t>
            </a:r>
          </a:p>
          <a:p>
            <a:pPr lvl="1" algn="just"/>
            <a:r>
              <a:rPr lang="ru-RU" sz="1400" dirty="0">
                <a:latin typeface="+mj-lt"/>
              </a:rPr>
              <a:t>коэффициент утечки</a:t>
            </a:r>
          </a:p>
          <a:p>
            <a:pPr lvl="1" algn="just"/>
            <a:r>
              <a:rPr lang="ru-RU" sz="1400" dirty="0">
                <a:latin typeface="+mj-lt"/>
              </a:rPr>
              <a:t>зарастание</a:t>
            </a:r>
          </a:p>
          <a:p>
            <a:pPr lvl="1" algn="just"/>
            <a:r>
              <a:rPr lang="ru-RU" sz="1400" dirty="0">
                <a:latin typeface="+mj-lt"/>
              </a:rPr>
              <a:t>допустимый расход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6364622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9C010A-5B86-469D-A39B-E9F1C5D40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667022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Основные расчетные зависимости</a:t>
            </a:r>
          </a:p>
        </p:txBody>
      </p:sp>
      <p:sp>
        <p:nvSpPr>
          <p:cNvPr id="21" name="Объект 20">
            <a:extLst>
              <a:ext uri="{FF2B5EF4-FFF2-40B4-BE49-F238E27FC236}">
                <a16:creationId xmlns:a16="http://schemas.microsoft.com/office/drawing/2014/main" id="{F60B9FDF-9730-4DD8-A7E0-50E8D6699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071154"/>
            <a:ext cx="7886699" cy="3561569"/>
          </a:xfrm>
        </p:spPr>
        <p:txBody>
          <a:bodyPr numCol="2">
            <a:noAutofit/>
          </a:bodyPr>
          <a:lstStyle/>
          <a:p>
            <a:pPr>
              <a:spcBef>
                <a:spcPts val="1800"/>
              </a:spcBef>
            </a:pPr>
            <a:r>
              <a:rPr lang="ru-RU" sz="1600" dirty="0">
                <a:latin typeface="+mj-lt"/>
              </a:rPr>
              <a:t>Определение скорости в зависимости </a:t>
            </a:r>
            <a:br>
              <a:rPr lang="ru-RU" sz="1600" dirty="0">
                <a:latin typeface="+mj-lt"/>
              </a:rPr>
            </a:br>
            <a:r>
              <a:rPr lang="ru-RU" sz="1600" dirty="0">
                <a:latin typeface="+mj-lt"/>
              </a:rPr>
              <a:t>от диаметра</a:t>
            </a:r>
            <a:br>
              <a:rPr lang="ru-RU" sz="1600" dirty="0">
                <a:latin typeface="+mj-lt"/>
              </a:rPr>
            </a:br>
            <a:br>
              <a:rPr lang="ru-RU" sz="1600" dirty="0">
                <a:latin typeface="+mj-lt"/>
              </a:rPr>
            </a:br>
            <a:br>
              <a:rPr lang="ru-RU" sz="1600" dirty="0">
                <a:latin typeface="+mj-lt"/>
              </a:rPr>
            </a:br>
            <a:endParaRPr lang="ru-RU" sz="1600" dirty="0">
              <a:latin typeface="+mj-lt"/>
            </a:endParaRPr>
          </a:p>
          <a:p>
            <a:pPr>
              <a:spcBef>
                <a:spcPts val="1800"/>
              </a:spcBef>
            </a:pPr>
            <a:r>
              <a:rPr lang="ru-RU" sz="1600" dirty="0">
                <a:latin typeface="+mj-lt"/>
              </a:rPr>
              <a:t>Потери напора на трение</a:t>
            </a:r>
            <a:br>
              <a:rPr lang="ru-RU" sz="1600" dirty="0">
                <a:latin typeface="+mj-lt"/>
              </a:rPr>
            </a:br>
            <a:br>
              <a:rPr lang="ru-RU" sz="1600" dirty="0">
                <a:latin typeface="+mj-lt"/>
              </a:rPr>
            </a:br>
            <a:br>
              <a:rPr lang="ru-RU" sz="1600" dirty="0">
                <a:latin typeface="+mj-lt"/>
              </a:rPr>
            </a:br>
            <a:endParaRPr lang="ru-RU" sz="1600" dirty="0">
              <a:latin typeface="+mj-lt"/>
            </a:endParaRPr>
          </a:p>
          <a:p>
            <a:pPr>
              <a:spcBef>
                <a:spcPts val="1800"/>
              </a:spcBef>
            </a:pPr>
            <a:r>
              <a:rPr lang="ru-RU" sz="1600" dirty="0">
                <a:latin typeface="+mj-lt"/>
              </a:rPr>
              <a:t>Коэффициент гидравлического сопротивления</a:t>
            </a:r>
            <a:br>
              <a:rPr lang="ru-RU" sz="1600" dirty="0">
                <a:latin typeface="+mj-lt"/>
              </a:rPr>
            </a:br>
            <a:br>
              <a:rPr lang="ru-RU" sz="1600" dirty="0">
                <a:latin typeface="+mj-lt"/>
              </a:rPr>
            </a:br>
            <a:br>
              <a:rPr lang="ru-RU" sz="1600" dirty="0">
                <a:latin typeface="+mj-lt"/>
              </a:rPr>
            </a:br>
            <a:endParaRPr lang="ru-RU" sz="1600" dirty="0">
              <a:latin typeface="+mj-lt"/>
            </a:endParaRPr>
          </a:p>
          <a:p>
            <a:pPr>
              <a:spcBef>
                <a:spcPts val="1800"/>
              </a:spcBef>
            </a:pPr>
            <a:r>
              <a:rPr lang="ru-RU" sz="1600" dirty="0">
                <a:latin typeface="+mj-lt"/>
              </a:rPr>
              <a:t>Потери напора на преодоление местных сопротивлений</a:t>
            </a:r>
            <a:br>
              <a:rPr lang="ru-RU" sz="1600" dirty="0">
                <a:latin typeface="+mj-lt"/>
              </a:rPr>
            </a:br>
            <a:br>
              <a:rPr lang="ru-RU" sz="1600" dirty="0">
                <a:latin typeface="+mj-lt"/>
              </a:rPr>
            </a:br>
            <a:endParaRPr lang="ru-RU" sz="1600" dirty="0">
              <a:latin typeface="+mj-lt"/>
            </a:endParaRPr>
          </a:p>
          <a:p>
            <a:pPr>
              <a:spcBef>
                <a:spcPts val="1800"/>
              </a:spcBef>
            </a:pPr>
            <a:r>
              <a:rPr lang="ru-RU" sz="1600" dirty="0">
                <a:latin typeface="+mj-lt"/>
              </a:rPr>
              <a:t>Эквивалентная длина</a:t>
            </a:r>
            <a:br>
              <a:rPr lang="ru-RU" sz="1600" dirty="0">
                <a:latin typeface="+mj-lt"/>
              </a:rPr>
            </a:br>
            <a:br>
              <a:rPr lang="ru-RU" sz="1600" dirty="0">
                <a:latin typeface="+mj-lt"/>
              </a:rPr>
            </a:br>
            <a:endParaRPr lang="ru-RU" sz="1600" dirty="0">
              <a:latin typeface="+mj-lt"/>
            </a:endParaRPr>
          </a:p>
          <a:p>
            <a:pPr>
              <a:spcBef>
                <a:spcPts val="1800"/>
              </a:spcBef>
            </a:pPr>
            <a:r>
              <a:rPr lang="ru-RU" sz="1600" dirty="0">
                <a:latin typeface="+mj-lt"/>
              </a:rPr>
              <a:t>Число Рейнольдса</a:t>
            </a:r>
            <a:br>
              <a:rPr lang="ru-RU" sz="1600" dirty="0">
                <a:latin typeface="+mj-lt"/>
              </a:rPr>
            </a:br>
            <a:br>
              <a:rPr lang="ru-RU" sz="1600" dirty="0">
                <a:latin typeface="+mj-lt"/>
              </a:rPr>
            </a:br>
            <a:endParaRPr lang="ru-RU" sz="1600" dirty="0">
              <a:latin typeface="+mj-lt"/>
            </a:endParaRPr>
          </a:p>
          <a:p>
            <a:pPr>
              <a:spcBef>
                <a:spcPts val="1800"/>
              </a:spcBef>
            </a:pPr>
            <a:r>
              <a:rPr lang="ru-RU" sz="1600" dirty="0">
                <a:latin typeface="+mj-lt"/>
              </a:rPr>
              <a:t>Сопротивление элемента сети</a:t>
            </a:r>
          </a:p>
          <a:p>
            <a:endParaRPr lang="ru-RU" sz="1600" dirty="0"/>
          </a:p>
          <a:p>
            <a:endParaRPr lang="ru-RU" sz="1600" dirty="0"/>
          </a:p>
        </p:txBody>
      </p:sp>
      <p:pic>
        <p:nvPicPr>
          <p:cNvPr id="4100" name="Picture 4" descr="(12)">
            <a:extLst>
              <a:ext uri="{FF2B5EF4-FFF2-40B4-BE49-F238E27FC236}">
                <a16:creationId xmlns:a16="http://schemas.microsoft.com/office/drawing/2014/main" id="{A07DC6B9-1B99-4FF9-B859-8B6858C70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655" y="1556799"/>
            <a:ext cx="1428750" cy="55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(14)">
            <a:extLst>
              <a:ext uri="{FF2B5EF4-FFF2-40B4-BE49-F238E27FC236}">
                <a16:creationId xmlns:a16="http://schemas.microsoft.com/office/drawing/2014/main" id="{FA3D6432-9EB9-4A45-9EA6-D4B7717E8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368" y="3397015"/>
            <a:ext cx="121920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82F6100-202F-4E5E-9F1C-DBEAF1C0A7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67" y="2778777"/>
            <a:ext cx="1550321" cy="510585"/>
          </a:xfrm>
          <a:prstGeom prst="rect">
            <a:avLst/>
          </a:prstGeom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A4071E84-CA82-419E-86C3-E823A68D6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5484" y="2538995"/>
            <a:ext cx="2587836" cy="47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61D7A53-6371-451C-AE34-D9C06F506B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8033" y="4368712"/>
            <a:ext cx="745869" cy="43373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FCF5088-3B3A-4DF6-90D8-F8AAA393B5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8815" y="1580013"/>
            <a:ext cx="1076325" cy="51435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144D663-17EA-427B-8592-4AD5DAC4CF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334" y="1571120"/>
            <a:ext cx="1202794" cy="51171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ADD88BF-78CC-41C1-8553-80099CF9DE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34" y="4150592"/>
            <a:ext cx="2748609" cy="58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506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3929CAC-E541-4F7A-B517-E0AF9ED429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7029" y="1124858"/>
            <a:ext cx="3592285" cy="350786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200" dirty="0">
                <a:latin typeface="+mj-lt"/>
              </a:rPr>
              <a:t>Цель конструкторского расчета - определение диаметров трубопроводов водопроводной сети, при которых все потребители будут обеспечены расчетным расходом воды с требуемым напором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1200" dirty="0">
              <a:latin typeface="+mj-lt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200" dirty="0">
                <a:latin typeface="+mj-lt"/>
              </a:rPr>
              <a:t>Расчет применим при: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1200" dirty="0">
                <a:latin typeface="+mj-lt"/>
              </a:rPr>
              <a:t>проектировании водопроводных сетей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1200" dirty="0">
                <a:latin typeface="+mj-lt"/>
              </a:rPr>
              <a:t>реконструкции водопроводных сетей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ru-RU" sz="1200" dirty="0">
              <a:latin typeface="+mj-lt"/>
            </a:endParaRPr>
          </a:p>
          <a:p>
            <a:pPr marL="0" indent="0" algn="just">
              <a:buNone/>
            </a:pPr>
            <a:r>
              <a:rPr lang="ru-RU" sz="1200" dirty="0">
                <a:latin typeface="+mj-lt"/>
              </a:rPr>
              <a:t>Критерии подбора диаметров: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1200" dirty="0">
                <a:latin typeface="+mj-lt"/>
              </a:rPr>
              <a:t>Оптимальная скорость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1200" dirty="0">
                <a:latin typeface="+mj-lt"/>
              </a:rPr>
              <a:t>Максимальные удельные линейные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1200" dirty="0">
                <a:latin typeface="+mj-lt"/>
              </a:rPr>
              <a:t>Минимальный напор у потребителей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1200" dirty="0">
                <a:latin typeface="+mj-lt"/>
              </a:rPr>
              <a:t>Рекомендуемый расходу от производителей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BB66E501-F055-4EAC-A572-AD74B83772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23658" y="1124858"/>
            <a:ext cx="4383314" cy="350786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ru-RU" sz="1200" dirty="0">
                <a:latin typeface="+mj-lt"/>
              </a:rPr>
              <a:t>Особенности расчета</a:t>
            </a:r>
          </a:p>
          <a:p>
            <a:pPr algn="just">
              <a:lnSpc>
                <a:spcPct val="110000"/>
              </a:lnSpc>
            </a:pPr>
            <a:r>
              <a:rPr lang="ru-RU" sz="1200" dirty="0">
                <a:latin typeface="+mj-lt"/>
              </a:rPr>
              <a:t>Конструкторский расчет выполняется под расчетный режим работы системы водоснабжения</a:t>
            </a:r>
          </a:p>
          <a:p>
            <a:pPr algn="just">
              <a:lnSpc>
                <a:spcPct val="110000"/>
              </a:lnSpc>
            </a:pPr>
            <a:r>
              <a:rPr lang="ru-RU" sz="1200" dirty="0">
                <a:latin typeface="+mj-lt"/>
              </a:rPr>
              <a:t>Возможен расчет тупиковых и кольцевых водопроводных сетей, работающих от одного или нескольких источников</a:t>
            </a:r>
          </a:p>
          <a:p>
            <a:pPr algn="just">
              <a:lnSpc>
                <a:spcPct val="110000"/>
              </a:lnSpc>
            </a:pPr>
            <a:r>
              <a:rPr lang="ru-RU" sz="1200" dirty="0">
                <a:latin typeface="+mj-lt"/>
              </a:rPr>
              <a:t>В качестве источника может выступать любой элемент системы, к примеру, источник, водопроводный колодец, магистральный трубопровод и т.п.</a:t>
            </a:r>
          </a:p>
          <a:p>
            <a:pPr algn="just">
              <a:lnSpc>
                <a:spcPct val="110000"/>
              </a:lnSpc>
            </a:pPr>
            <a:r>
              <a:rPr lang="ru-RU" sz="1200" dirty="0">
                <a:latin typeface="+mj-lt"/>
              </a:rPr>
              <a:t>Соблюдение принципа </a:t>
            </a:r>
            <a:r>
              <a:rPr lang="ru-RU" sz="1200" dirty="0" err="1">
                <a:latin typeface="+mj-lt"/>
              </a:rPr>
              <a:t>телескопичности</a:t>
            </a:r>
            <a:endParaRPr lang="ru-RU" sz="1200" dirty="0">
              <a:latin typeface="+mj-lt"/>
            </a:endParaRPr>
          </a:p>
          <a:p>
            <a:pPr algn="just">
              <a:lnSpc>
                <a:spcPct val="110000"/>
              </a:lnSpc>
            </a:pPr>
            <a:r>
              <a:rPr lang="ru-RU" sz="1200" dirty="0">
                <a:latin typeface="+mj-lt"/>
              </a:rPr>
              <a:t>При расчете диаметры существующих трубопроводов можно зафиксировать, в таком случае будет произведен частичный подбор диаметров</a:t>
            </a:r>
          </a:p>
          <a:p>
            <a:pPr algn="just">
              <a:lnSpc>
                <a:spcPct val="110000"/>
              </a:lnSpc>
            </a:pPr>
            <a:r>
              <a:rPr lang="ru-RU" sz="1200" dirty="0">
                <a:latin typeface="+mj-lt"/>
              </a:rPr>
              <a:t>В целях повышения надежности системы водоснабжения возможен расчет с учетом отключения участков в кольцах.</a:t>
            </a:r>
          </a:p>
        </p:txBody>
      </p:sp>
      <p:sp>
        <p:nvSpPr>
          <p:cNvPr id="14" name="Заголовок 4">
            <a:extLst>
              <a:ext uri="{FF2B5EF4-FFF2-40B4-BE49-F238E27FC236}">
                <a16:creationId xmlns:a16="http://schemas.microsoft.com/office/drawing/2014/main" id="{291C86CD-B19B-4A9A-8E84-EF4467873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564356"/>
          </a:xfrm>
        </p:spPr>
        <p:txBody>
          <a:bodyPr/>
          <a:lstStyle/>
          <a:p>
            <a:pPr algn="ctr"/>
            <a:r>
              <a:rPr lang="ru-RU" altLang="ru-RU" sz="2400" dirty="0">
                <a:ea typeface="Plumb Light" panose="02000504040000020003" pitchFamily="50" charset="0"/>
                <a:cs typeface="Calibri Light" panose="020F0302020204030204" pitchFamily="34" charset="0"/>
              </a:rPr>
              <a:t>Конструкторский расчет</a:t>
            </a:r>
          </a:p>
        </p:txBody>
      </p:sp>
    </p:spTree>
    <p:extLst>
      <p:ext uri="{BB962C8B-B14F-4D97-AF65-F5344CB8AC3E}">
        <p14:creationId xmlns:p14="http://schemas.microsoft.com/office/powerpoint/2010/main" val="31724117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4">
            <a:extLst>
              <a:ext uri="{FF2B5EF4-FFF2-40B4-BE49-F238E27FC236}">
                <a16:creationId xmlns:a16="http://schemas.microsoft.com/office/drawing/2014/main" id="{DB9B8F3E-67FB-4EB6-8D15-0DBBFF9E2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564356"/>
          </a:xfrm>
        </p:spPr>
        <p:txBody>
          <a:bodyPr/>
          <a:lstStyle/>
          <a:p>
            <a:pPr algn="ctr"/>
            <a:r>
              <a:rPr lang="ru-RU" altLang="ru-RU" sz="2400" dirty="0">
                <a:ea typeface="Plumb Light" panose="02000504040000020003" pitchFamily="50" charset="0"/>
                <a:cs typeface="Calibri Light" panose="020F0302020204030204" pitchFamily="34" charset="0"/>
              </a:rPr>
              <a:t>Конструкторский расчет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9F4A61B0-C4EC-4A22-8CD3-994441D162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78" y="902548"/>
            <a:ext cx="7986572" cy="3410584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: скругленные противолежащие углы 3">
            <a:extLst>
              <a:ext uri="{FF2B5EF4-FFF2-40B4-BE49-F238E27FC236}">
                <a16:creationId xmlns:a16="http://schemas.microsoft.com/office/drawing/2014/main" id="{1CB4A41B-E1B3-45C5-9912-E9BD990FBB14}"/>
              </a:ext>
            </a:extLst>
          </p:cNvPr>
          <p:cNvSpPr/>
          <p:nvPr/>
        </p:nvSpPr>
        <p:spPr>
          <a:xfrm>
            <a:off x="5784850" y="4377480"/>
            <a:ext cx="3027222" cy="228599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Без отключения участков в кольце</a:t>
            </a:r>
          </a:p>
        </p:txBody>
      </p:sp>
      <p:sp>
        <p:nvSpPr>
          <p:cNvPr id="5" name="Прямоугольник: скругленные противолежащие углы 4">
            <a:extLst>
              <a:ext uri="{FF2B5EF4-FFF2-40B4-BE49-F238E27FC236}">
                <a16:creationId xmlns:a16="http://schemas.microsoft.com/office/drawing/2014/main" id="{AC725B90-7025-439C-A1BB-00E6A9845425}"/>
              </a:ext>
            </a:extLst>
          </p:cNvPr>
          <p:cNvSpPr/>
          <p:nvPr/>
        </p:nvSpPr>
        <p:spPr>
          <a:xfrm>
            <a:off x="331928" y="4377479"/>
            <a:ext cx="3027222" cy="228599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 отключения участков в кольце</a:t>
            </a:r>
          </a:p>
        </p:txBody>
      </p:sp>
    </p:spTree>
    <p:extLst>
      <p:ext uri="{BB962C8B-B14F-4D97-AF65-F5344CB8AC3E}">
        <p14:creationId xmlns:p14="http://schemas.microsoft.com/office/powerpoint/2010/main" val="27967092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3929CAC-E541-4F7A-B517-E0AF9ED429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7030" y="1124858"/>
            <a:ext cx="3413868" cy="350786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200" dirty="0">
                <a:latin typeface="+mj-lt"/>
              </a:rPr>
              <a:t>Цель поверочного расчета - определение потокораспределения, скорости и потерь напора на участках, давления во всех узловых точках сети, качества обеспечения потребителей требуемым расходом с необходимым напором. Расчет производится при известных диаметрах труб и отборах воды в узловых точках.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1200" dirty="0">
              <a:latin typeface="+mj-lt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200" dirty="0">
                <a:latin typeface="+mj-lt"/>
              </a:rPr>
              <a:t>Электронная модель позволяет имитировать поведение реально работающей системы водоснабжения или исследовать и прогнозировать её поведение в условиях, которые нецелесообразно, а может даже и невозможно воспроизвести на практике.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BB66E501-F055-4EAC-A572-AD74B83772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23425" y="1124858"/>
            <a:ext cx="4483547" cy="3507865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ru-RU" sz="1200" dirty="0">
                <a:latin typeface="+mj-lt"/>
              </a:rPr>
              <a:t>Особенности расчета</a:t>
            </a:r>
          </a:p>
          <a:p>
            <a:pPr algn="just">
              <a:lnSpc>
                <a:spcPct val="110000"/>
              </a:lnSpc>
            </a:pPr>
            <a:r>
              <a:rPr lang="ru-RU" sz="1200" dirty="0">
                <a:latin typeface="+mj-lt"/>
              </a:rPr>
              <a:t>Возможен расчет тупиковых и кольцевых водопроводных сетей, работающих от одного или нескольких источников. </a:t>
            </a:r>
          </a:p>
          <a:p>
            <a:pPr algn="just">
              <a:lnSpc>
                <a:spcPct val="110000"/>
              </a:lnSpc>
            </a:pPr>
            <a:r>
              <a:rPr lang="ru-RU" sz="1200" dirty="0">
                <a:latin typeface="+mj-lt"/>
              </a:rPr>
              <a:t>В качестве носителя может быть указана вода или любая другая техническая жидкость, к примеру нефть, мазут и т.п.</a:t>
            </a:r>
          </a:p>
          <a:p>
            <a:pPr algn="just">
              <a:lnSpc>
                <a:spcPct val="110000"/>
              </a:lnSpc>
            </a:pPr>
            <a:r>
              <a:rPr lang="ru-RU" sz="1200" dirty="0">
                <a:latin typeface="+mj-lt"/>
              </a:rPr>
              <a:t>Возможен расчет при фиксированном и нефиксированном потреблении воды, задание потребителей расчетным сопротивлением или изливом через отверстие</a:t>
            </a:r>
          </a:p>
          <a:p>
            <a:pPr algn="just">
              <a:lnSpc>
                <a:spcPct val="110000"/>
              </a:lnSpc>
            </a:pPr>
            <a:r>
              <a:rPr lang="ru-RU" sz="1200" dirty="0">
                <a:latin typeface="+mj-lt"/>
              </a:rPr>
              <a:t>Возможен расчет с учетом графика суточной неравномерности и графика работы насосного оборудования</a:t>
            </a:r>
          </a:p>
          <a:p>
            <a:pPr algn="just">
              <a:lnSpc>
                <a:spcPct val="110000"/>
              </a:lnSpc>
            </a:pPr>
            <a:r>
              <a:rPr lang="ru-RU" sz="1200" dirty="0">
                <a:latin typeface="+mj-lt"/>
              </a:rPr>
              <a:t>Имеются различные режимы работы насосного оборудования. Насосное оборудование может быть задано: H-Q характеристикой, значением развиваемого на насосе давления или значением напора после насоса и преобразователя частоты</a:t>
            </a:r>
          </a:p>
          <a:p>
            <a:pPr algn="just">
              <a:lnSpc>
                <a:spcPct val="110000"/>
              </a:lnSpc>
            </a:pPr>
            <a:r>
              <a:rPr lang="ru-RU" sz="1200" dirty="0">
                <a:latin typeface="+mj-lt"/>
              </a:rPr>
              <a:t>Моделирование режимов работы различного оборудования, в модели представлено дросселирующее оборудование с постоянным сопротивлением, запорная арматура, заданная степенью открытия, регуляторы давления и расхода, водопроводные колонки и гидранты</a:t>
            </a:r>
          </a:p>
          <a:p>
            <a:pPr algn="just">
              <a:lnSpc>
                <a:spcPct val="110000"/>
              </a:lnSpc>
            </a:pPr>
            <a:endParaRPr lang="ru-RU" sz="1200" dirty="0">
              <a:latin typeface="+mj-lt"/>
            </a:endParaRPr>
          </a:p>
        </p:txBody>
      </p:sp>
      <p:sp>
        <p:nvSpPr>
          <p:cNvPr id="14" name="Заголовок 4">
            <a:extLst>
              <a:ext uri="{FF2B5EF4-FFF2-40B4-BE49-F238E27FC236}">
                <a16:creationId xmlns:a16="http://schemas.microsoft.com/office/drawing/2014/main" id="{291C86CD-B19B-4A9A-8E84-EF4467873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564356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400" dirty="0">
                <a:ea typeface="Plumb Light" panose="02000504040000020003" pitchFamily="50" charset="0"/>
                <a:cs typeface="Calibri Light" panose="020F0302020204030204" pitchFamily="34" charset="0"/>
              </a:rPr>
              <a:t>Поверочный расчет - моделирование гидравлического режима работы водопроводной сети</a:t>
            </a:r>
          </a:p>
        </p:txBody>
      </p:sp>
    </p:spTree>
    <p:extLst>
      <p:ext uri="{BB962C8B-B14F-4D97-AF65-F5344CB8AC3E}">
        <p14:creationId xmlns:p14="http://schemas.microsoft.com/office/powerpoint/2010/main" val="1197687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4">
            <a:extLst>
              <a:ext uri="{FF2B5EF4-FFF2-40B4-BE49-F238E27FC236}">
                <a16:creationId xmlns:a16="http://schemas.microsoft.com/office/drawing/2014/main" id="{DB9B8F3E-67FB-4EB6-8D15-0DBBFF9E2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564356"/>
          </a:xfrm>
        </p:spPr>
        <p:txBody>
          <a:bodyPr/>
          <a:lstStyle/>
          <a:p>
            <a:pPr algn="ctr"/>
            <a:r>
              <a:rPr lang="ru-RU" altLang="ru-RU" sz="2400" dirty="0">
                <a:ea typeface="Plumb Light" panose="02000504040000020003" pitchFamily="50" charset="0"/>
                <a:cs typeface="Calibri Light" panose="020F0302020204030204" pitchFamily="34" charset="0"/>
              </a:rPr>
              <a:t>Поверочный расчет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9F4A61B0-C4EC-4A22-8CD3-994441D162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09" y="901970"/>
            <a:ext cx="4768851" cy="355520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746CD17-EDC8-4A81-ABE2-475FA706E869}"/>
              </a:ext>
            </a:extLst>
          </p:cNvPr>
          <p:cNvSpPr/>
          <p:nvPr/>
        </p:nvSpPr>
        <p:spPr>
          <a:xfrm>
            <a:off x="5443268" y="901970"/>
            <a:ext cx="3579961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+mj-lt"/>
              </a:rPr>
              <a:t>В зависимости от поставленной задачи, расчеты можно производить на различные режимы работы системы:</a:t>
            </a:r>
          </a:p>
          <a:p>
            <a:endParaRPr lang="ru-RU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>
                <a:latin typeface="+mj-lt"/>
              </a:rPr>
              <a:t>штатные режимы, при расчетных или фактических расходах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>
                <a:latin typeface="+mj-lt"/>
              </a:rPr>
              <a:t>аварийные режимы, при расчете и анализе последствий переключения участков, отключении насосного оборудования и включении гидрантов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>
                <a:latin typeface="+mj-lt"/>
              </a:rPr>
              <a:t>проектные режимы при, подключении новых потребителей или планировании перекладок на сетях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>
                <a:latin typeface="+mj-lt"/>
              </a:rPr>
              <a:t>расчеты в режиме "реального времени" </a:t>
            </a:r>
          </a:p>
        </p:txBody>
      </p:sp>
    </p:spTree>
    <p:extLst>
      <p:ext uri="{BB962C8B-B14F-4D97-AF65-F5344CB8AC3E}">
        <p14:creationId xmlns:p14="http://schemas.microsoft.com/office/powerpoint/2010/main" val="305503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9F4A61B0-C4EC-4A22-8CD3-994441D162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711" y="901970"/>
            <a:ext cx="4768851" cy="355520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746CD17-EDC8-4A81-ABE2-475FA706E869}"/>
              </a:ext>
            </a:extLst>
          </p:cNvPr>
          <p:cNvSpPr/>
          <p:nvPr/>
        </p:nvSpPr>
        <p:spPr>
          <a:xfrm>
            <a:off x="216438" y="901970"/>
            <a:ext cx="3579961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+mj-lt"/>
              </a:rPr>
              <a:t>Поверочный расчет позволяет: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>
                <a:latin typeface="+mj-lt"/>
              </a:rPr>
              <a:t>оценивать правильность принятых проектных решений и оценивать их влияние на существующий гидравлический режим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>
                <a:latin typeface="+mj-lt"/>
              </a:rPr>
              <a:t>определять зоны влияния источников, работающих на одну сеть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>
                <a:latin typeface="+mj-lt"/>
              </a:rPr>
              <a:t>определять зоны с избыточным и недостаточным давлением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>
                <a:latin typeface="+mj-lt"/>
              </a:rPr>
              <a:t>осуществлять наладку гидравлического режима водопроводной сети и подбирать параметры регулирующего оборудования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>
                <a:latin typeface="+mj-lt"/>
              </a:rPr>
              <a:t>после сопоставления результатов расчета с данными телеметрии и, выявлять участки лимитирующие пропускную способность водопроводных сетей и скрытыми утечками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>
                <a:latin typeface="+mj-lt"/>
              </a:rPr>
              <a:t>моделировать аварийные ситуации на сети и обосновывать мероприятия по минимизации последствий этих аварий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>
                <a:latin typeface="+mj-lt"/>
              </a:rPr>
              <a:t>моделировать последствия крупных отборов воды, связанных с крупными утечками и пожарами</a:t>
            </a:r>
          </a:p>
        </p:txBody>
      </p:sp>
      <p:sp>
        <p:nvSpPr>
          <p:cNvPr id="7" name="Заголовок 4">
            <a:extLst>
              <a:ext uri="{FF2B5EF4-FFF2-40B4-BE49-F238E27FC236}">
                <a16:creationId xmlns:a16="http://schemas.microsoft.com/office/drawing/2014/main" id="{0FD396DF-6B46-4C80-9512-3B1096B19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564356"/>
          </a:xfrm>
        </p:spPr>
        <p:txBody>
          <a:bodyPr/>
          <a:lstStyle/>
          <a:p>
            <a:pPr algn="ctr"/>
            <a:r>
              <a:rPr lang="ru-RU" altLang="ru-RU" sz="2400" dirty="0">
                <a:ea typeface="Plumb Light" panose="02000504040000020003" pitchFamily="50" charset="0"/>
                <a:cs typeface="Calibri Light" panose="020F0302020204030204" pitchFamily="34" charset="0"/>
              </a:rPr>
              <a:t>Поверочный расчет</a:t>
            </a:r>
          </a:p>
        </p:txBody>
      </p:sp>
    </p:spTree>
    <p:extLst>
      <p:ext uri="{BB962C8B-B14F-4D97-AF65-F5344CB8AC3E}">
        <p14:creationId xmlns:p14="http://schemas.microsoft.com/office/powerpoint/2010/main" val="26724943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9F4A61B0-C4EC-4A22-8CD3-994441D162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78" y="905713"/>
            <a:ext cx="7986572" cy="3404254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: скругленные противолежащие углы 3">
            <a:extLst>
              <a:ext uri="{FF2B5EF4-FFF2-40B4-BE49-F238E27FC236}">
                <a16:creationId xmlns:a16="http://schemas.microsoft.com/office/drawing/2014/main" id="{1CB4A41B-E1B3-45C5-9912-E9BD990FBB14}"/>
              </a:ext>
            </a:extLst>
          </p:cNvPr>
          <p:cNvSpPr/>
          <p:nvPr/>
        </p:nvSpPr>
        <p:spPr>
          <a:xfrm>
            <a:off x="5784850" y="4377480"/>
            <a:ext cx="3027222" cy="228599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Зоны по давлению</a:t>
            </a:r>
          </a:p>
        </p:txBody>
      </p:sp>
      <p:sp>
        <p:nvSpPr>
          <p:cNvPr id="5" name="Прямоугольник: скругленные противолежащие углы 4">
            <a:extLst>
              <a:ext uri="{FF2B5EF4-FFF2-40B4-BE49-F238E27FC236}">
                <a16:creationId xmlns:a16="http://schemas.microsoft.com/office/drawing/2014/main" id="{AC725B90-7025-439C-A1BB-00E6A9845425}"/>
              </a:ext>
            </a:extLst>
          </p:cNvPr>
          <p:cNvSpPr/>
          <p:nvPr/>
        </p:nvSpPr>
        <p:spPr>
          <a:xfrm>
            <a:off x="331928" y="4377479"/>
            <a:ext cx="3027222" cy="228599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Зоны влияния источников</a:t>
            </a:r>
          </a:p>
        </p:txBody>
      </p:sp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7325D07C-E4DE-4544-9427-21DF7F152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564356"/>
          </a:xfrm>
        </p:spPr>
        <p:txBody>
          <a:bodyPr/>
          <a:lstStyle/>
          <a:p>
            <a:pPr algn="ctr"/>
            <a:r>
              <a:rPr lang="ru-RU" altLang="ru-RU" sz="2400" dirty="0">
                <a:ea typeface="Plumb Light" panose="02000504040000020003" pitchFamily="50" charset="0"/>
                <a:cs typeface="Calibri Light" panose="020F0302020204030204" pitchFamily="34" charset="0"/>
              </a:rPr>
              <a:t>Поверочный расчет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1D7D72-2BC2-4C36-B4D9-E54B34E2A221}"/>
              </a:ext>
            </a:extLst>
          </p:cNvPr>
          <p:cNvSpPr txBox="1"/>
          <p:nvPr/>
        </p:nvSpPr>
        <p:spPr>
          <a:xfrm>
            <a:off x="628650" y="4661948"/>
            <a:ext cx="824643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/>
              <a:t>Модель 20 000 элементов, 4 источника 6 насосных станций – расчет идет 3 секунды</a:t>
            </a:r>
          </a:p>
        </p:txBody>
      </p:sp>
    </p:spTree>
    <p:extLst>
      <p:ext uri="{BB962C8B-B14F-4D97-AF65-F5344CB8AC3E}">
        <p14:creationId xmlns:p14="http://schemas.microsoft.com/office/powerpoint/2010/main" val="3717827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hlinkClick r:id="rId3"/>
            <a:extLst>
              <a:ext uri="{FF2B5EF4-FFF2-40B4-BE49-F238E27FC236}">
                <a16:creationId xmlns:a16="http://schemas.microsoft.com/office/drawing/2014/main" id="{F448603C-B7B8-476C-9F45-E1763BE063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58535" y="1037687"/>
            <a:ext cx="2648386" cy="16336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Объект 5">
            <a:hlinkClick r:id="rId5"/>
            <a:extLst>
              <a:ext uri="{FF2B5EF4-FFF2-40B4-BE49-F238E27FC236}">
                <a16:creationId xmlns:a16="http://schemas.microsoft.com/office/drawing/2014/main" id="{1E1101DC-8AA9-495E-8E20-D555738612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82628" y="2919155"/>
            <a:ext cx="2421113" cy="18326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Объект 13">
            <a:hlinkClick r:id="rId7"/>
            <a:extLst>
              <a:ext uri="{FF2B5EF4-FFF2-40B4-BE49-F238E27FC236}">
                <a16:creationId xmlns:a16="http://schemas.microsoft.com/office/drawing/2014/main" id="{19619EF6-4147-4052-83BB-55A9A57F6C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179" y="1129343"/>
            <a:ext cx="2666646" cy="14424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Рисунок 21">
            <a:hlinkClick r:id="rId9"/>
            <a:extLst>
              <a:ext uri="{FF2B5EF4-FFF2-40B4-BE49-F238E27FC236}">
                <a16:creationId xmlns:a16="http://schemas.microsoft.com/office/drawing/2014/main" id="{0E10717B-A39A-45EB-9B26-B9A61C0FBD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45122" y="3015611"/>
            <a:ext cx="2688759" cy="14564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BF786B4-B48C-4C64-A1AC-C26A59934AF1}"/>
              </a:ext>
            </a:extLst>
          </p:cNvPr>
          <p:cNvSpPr txBox="1"/>
          <p:nvPr/>
        </p:nvSpPr>
        <p:spPr>
          <a:xfrm>
            <a:off x="282628" y="2611378"/>
            <a:ext cx="24211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ZuluGIS Online - </a:t>
            </a:r>
            <a:r>
              <a:rPr lang="ru-RU" sz="1200" dirty="0">
                <a:latin typeface="+mj-lt"/>
              </a:rPr>
              <a:t>веб-приложение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3697578-60C1-470C-A630-9DDF8ABF286B}"/>
              </a:ext>
            </a:extLst>
          </p:cNvPr>
          <p:cNvSpPr txBox="1"/>
          <p:nvPr/>
        </p:nvSpPr>
        <p:spPr>
          <a:xfrm>
            <a:off x="2945122" y="2605830"/>
            <a:ext cx="24211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ZuluHydro </a:t>
            </a:r>
            <a:r>
              <a:rPr lang="ru-RU" sz="1200" dirty="0">
                <a:latin typeface="+mj-lt"/>
              </a:rPr>
              <a:t>калибровка ВС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32FA8A-F9FA-42A8-AD8B-7D23D5B17513}"/>
              </a:ext>
            </a:extLst>
          </p:cNvPr>
          <p:cNvSpPr txBox="1"/>
          <p:nvPr/>
        </p:nvSpPr>
        <p:spPr>
          <a:xfrm>
            <a:off x="158535" y="4644101"/>
            <a:ext cx="2421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ZuluGIS Mobile – </a:t>
            </a:r>
            <a:r>
              <a:rPr lang="ru-RU" sz="1200" dirty="0">
                <a:latin typeface="+mj-lt"/>
              </a:rPr>
              <a:t>мобильное приложение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0962E5-5B68-4DCD-BA42-AFF1723FE1DD}"/>
              </a:ext>
            </a:extLst>
          </p:cNvPr>
          <p:cNvSpPr txBox="1"/>
          <p:nvPr/>
        </p:nvSpPr>
        <p:spPr>
          <a:xfrm>
            <a:off x="3078944" y="4644101"/>
            <a:ext cx="24211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ZuluHydro </a:t>
            </a:r>
            <a:r>
              <a:rPr lang="ru-RU" sz="1200" dirty="0">
                <a:latin typeface="+mj-lt"/>
              </a:rPr>
              <a:t>поиск утечек и дефектов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3A40DAD-9C69-4804-A622-9071640C2F45}"/>
              </a:ext>
            </a:extLst>
          </p:cNvPr>
          <p:cNvSpPr txBox="1"/>
          <p:nvPr/>
        </p:nvSpPr>
        <p:spPr>
          <a:xfrm>
            <a:off x="6137187" y="2641913"/>
            <a:ext cx="24211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ZuluOPC- </a:t>
            </a:r>
            <a:r>
              <a:rPr lang="ru-RU" sz="1200" dirty="0">
                <a:latin typeface="+mj-lt"/>
              </a:rPr>
              <a:t>телеметрия в </a:t>
            </a:r>
            <a:r>
              <a:rPr lang="en-US" sz="1200" dirty="0">
                <a:latin typeface="+mj-lt"/>
              </a:rPr>
              <a:t>ZuluGIS</a:t>
            </a:r>
            <a:r>
              <a:rPr lang="ru-RU" sz="1200" dirty="0">
                <a:latin typeface="+mj-lt"/>
              </a:rPr>
              <a:t>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E03A915-CE82-4C4B-8A1C-C096A26055A1}"/>
              </a:ext>
            </a:extLst>
          </p:cNvPr>
          <p:cNvSpPr txBox="1"/>
          <p:nvPr/>
        </p:nvSpPr>
        <p:spPr>
          <a:xfrm>
            <a:off x="6029809" y="4644100"/>
            <a:ext cx="26358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+mj-lt"/>
              </a:rPr>
              <a:t>Веб-</a:t>
            </a:r>
            <a:r>
              <a:rPr lang="en-US" sz="1200">
                <a:latin typeface="+mj-lt"/>
              </a:rPr>
              <a:t>API </a:t>
            </a:r>
            <a:r>
              <a:rPr lang="ru-RU" sz="1200" dirty="0">
                <a:latin typeface="+mj-lt"/>
              </a:rPr>
              <a:t>для гидравлических расчетов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C3815417-8C40-4945-90B8-50BCF735FC22}"/>
              </a:ext>
            </a:extLst>
          </p:cNvPr>
          <p:cNvSpPr/>
          <p:nvPr/>
        </p:nvSpPr>
        <p:spPr>
          <a:xfrm>
            <a:off x="282627" y="410433"/>
            <a:ext cx="83830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1" hangingPunct="1"/>
            <a:r>
              <a:rPr lang="ru-RU" sz="1600" dirty="0">
                <a:latin typeface="+mj-lt"/>
                <a:ea typeface="Calibri" pitchFamily="34" charset="0"/>
                <a:cs typeface="Calibri" panose="020F0502020204030204" pitchFamily="34" charset="0"/>
              </a:rPr>
              <a:t>Мы уже более 30 лет совершенствует наши программные продукты добавляем новые возможности ГИС и инженерных расчетов, ниже представлены разработки последних лет</a:t>
            </a:r>
            <a:endParaRPr lang="ru-RU" sz="1600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5" name="Рисунок 14">
            <a:hlinkClick r:id="rId9"/>
            <a:extLst>
              <a:ext uri="{FF2B5EF4-FFF2-40B4-BE49-F238E27FC236}">
                <a16:creationId xmlns:a16="http://schemas.microsoft.com/office/drawing/2014/main" id="{00B946C8-9E4F-4297-A955-C6D14763E8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810" y="3015611"/>
            <a:ext cx="2635870" cy="14564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D3562E3-6E25-4C93-912B-C5F1C23B8C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29809" y="1129343"/>
            <a:ext cx="2635870" cy="144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097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9F4A61B0-C4EC-4A22-8CD3-994441D162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270" y="917703"/>
            <a:ext cx="4793796" cy="358096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746CD17-EDC8-4A81-ABE2-475FA706E869}"/>
              </a:ext>
            </a:extLst>
          </p:cNvPr>
          <p:cNvSpPr/>
          <p:nvPr/>
        </p:nvSpPr>
        <p:spPr>
          <a:xfrm>
            <a:off x="216439" y="901970"/>
            <a:ext cx="3513008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+mj-lt"/>
              </a:rPr>
              <a:t>Калибровка водопроводной сети – уточнение математической модели сети, по данным измерений.</a:t>
            </a:r>
          </a:p>
          <a:p>
            <a:pPr algn="just"/>
            <a:endParaRPr lang="ru-RU" sz="1200" dirty="0">
              <a:latin typeface="+mj-lt"/>
            </a:endParaRPr>
          </a:p>
          <a:p>
            <a:pPr algn="just"/>
            <a:r>
              <a:rPr lang="ru-RU" sz="1100" dirty="0">
                <a:latin typeface="+mj-lt"/>
              </a:rPr>
              <a:t>Для калибровки должны быть измерены расходы в узлах отбора воды, давления в контрольных точках, напоры и расходы на источниках.</a:t>
            </a:r>
          </a:p>
          <a:p>
            <a:pPr algn="just"/>
            <a:r>
              <a:rPr lang="ru-RU" sz="1100" dirty="0">
                <a:latin typeface="+mj-lt"/>
              </a:rPr>
              <a:t>Важно, чтобы измерения проводились в один момент времени</a:t>
            </a:r>
          </a:p>
        </p:txBody>
      </p:sp>
      <p:sp>
        <p:nvSpPr>
          <p:cNvPr id="7" name="Заголовок 4">
            <a:extLst>
              <a:ext uri="{FF2B5EF4-FFF2-40B4-BE49-F238E27FC236}">
                <a16:creationId xmlns:a16="http://schemas.microsoft.com/office/drawing/2014/main" id="{0FD396DF-6B46-4C80-9512-3B1096B19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564356"/>
          </a:xfrm>
        </p:spPr>
        <p:txBody>
          <a:bodyPr/>
          <a:lstStyle/>
          <a:p>
            <a:pPr algn="ctr"/>
            <a:r>
              <a:rPr lang="ru-RU" altLang="ru-RU" sz="2400" dirty="0">
                <a:ea typeface="Plumb Light" panose="02000504040000020003" pitchFamily="50" charset="0"/>
                <a:cs typeface="Calibri Light" panose="020F0302020204030204" pitchFamily="34" charset="0"/>
              </a:rPr>
              <a:t>Калибровка водопроводной сети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2F505D-209D-42C0-9B74-48974A9E8C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498" y="3484735"/>
            <a:ext cx="5492751" cy="148212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C824BC8-E7B8-48D9-8B85-8F61F8DE570E}"/>
              </a:ext>
            </a:extLst>
          </p:cNvPr>
          <p:cNvSpPr/>
          <p:nvPr/>
        </p:nvSpPr>
        <p:spPr>
          <a:xfrm>
            <a:off x="216439" y="2579352"/>
            <a:ext cx="230428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>
                <a:latin typeface="+mj-lt"/>
              </a:rPr>
              <a:t>Особенности расчета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00" dirty="0">
                <a:latin typeface="+mj-lt"/>
              </a:rPr>
              <a:t>Уточнение гидравлических характеристик участков сети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00" dirty="0">
                <a:latin typeface="+mj-lt"/>
              </a:rPr>
              <a:t>Производится распределение утечек по участкам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00" dirty="0">
                <a:latin typeface="+mj-lt"/>
              </a:rPr>
              <a:t>Производится балансировка по расходам между несколькими источниками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00" dirty="0">
                <a:latin typeface="+mj-lt"/>
              </a:rPr>
              <a:t>Участкам сети можно назначать экспертные баллы, определяющие большую или меньшую степень изношенности каждого участка с точки зрения зарастания и утечек.</a:t>
            </a:r>
          </a:p>
        </p:txBody>
      </p:sp>
    </p:spTree>
    <p:extLst>
      <p:ext uri="{BB962C8B-B14F-4D97-AF65-F5344CB8AC3E}">
        <p14:creationId xmlns:p14="http://schemas.microsoft.com/office/powerpoint/2010/main" val="14407059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4">
            <a:extLst>
              <a:ext uri="{FF2B5EF4-FFF2-40B4-BE49-F238E27FC236}">
                <a16:creationId xmlns:a16="http://schemas.microsoft.com/office/drawing/2014/main" id="{DB9B8F3E-67FB-4EB6-8D15-0DBBFF9E2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564356"/>
          </a:xfrm>
        </p:spPr>
        <p:txBody>
          <a:bodyPr/>
          <a:lstStyle/>
          <a:p>
            <a:pPr algn="ctr"/>
            <a:r>
              <a:rPr lang="ru-RU" altLang="ru-RU" sz="2400" dirty="0">
                <a:ea typeface="Plumb Light" panose="02000504040000020003" pitchFamily="50" charset="0"/>
                <a:cs typeface="Calibri Light" panose="020F0302020204030204" pitchFamily="34" charset="0"/>
              </a:rPr>
              <a:t>Расчет резерва пропускной способности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9F4A61B0-C4EC-4A22-8CD3-994441D162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04" y="996950"/>
            <a:ext cx="5549495" cy="3531496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746CD17-EDC8-4A81-ABE2-475FA706E869}"/>
              </a:ext>
            </a:extLst>
          </p:cNvPr>
          <p:cNvSpPr/>
          <p:nvPr/>
        </p:nvSpPr>
        <p:spPr>
          <a:xfrm>
            <a:off x="6051550" y="996950"/>
            <a:ext cx="2939929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+mj-lt"/>
              </a:rPr>
              <a:t>Цель расчета определение - максимального расхода воды, который должен быть обеспечен перспективному потребителю в точке подключения, при условии сохранения бесперебойного обеспечения существующих потребителей расчетным расходом воды, с требуемым напором.</a:t>
            </a:r>
          </a:p>
          <a:p>
            <a:pPr algn="just"/>
            <a:endParaRPr lang="ru-RU" sz="1600" dirty="0">
              <a:latin typeface="+mj-lt"/>
            </a:endParaRPr>
          </a:p>
          <a:p>
            <a:pPr algn="just"/>
            <a:r>
              <a:rPr lang="ru-RU" sz="1400" dirty="0">
                <a:latin typeface="+mj-lt"/>
              </a:rPr>
              <a:t>Расчет резерва для каждого участка сети или для группы выделенных на карте</a:t>
            </a:r>
          </a:p>
        </p:txBody>
      </p:sp>
    </p:spTree>
    <p:extLst>
      <p:ext uri="{BB962C8B-B14F-4D97-AF65-F5344CB8AC3E}">
        <p14:creationId xmlns:p14="http://schemas.microsoft.com/office/powerpoint/2010/main" val="23909485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Заголовок 2">
            <a:extLst>
              <a:ext uri="{FF2B5EF4-FFF2-40B4-BE49-F238E27FC236}">
                <a16:creationId xmlns:a16="http://schemas.microsoft.com/office/drawing/2014/main" id="{A88AD1C3-008A-415A-89AD-E02C3C4C2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2400" dirty="0">
                <a:latin typeface="Calibri Light" panose="020F0302020204030204" pitchFamily="34" charset="0"/>
                <a:ea typeface="Plumb Light" panose="02000504040000020003" pitchFamily="50" charset="0"/>
                <a:cs typeface="Calibri Light" panose="020F0302020204030204" pitchFamily="34" charset="0"/>
              </a:rPr>
              <a:t>Оптимизация насосного оборудования</a:t>
            </a:r>
          </a:p>
        </p:txBody>
      </p:sp>
      <p:pic>
        <p:nvPicPr>
          <p:cNvPr id="6146" name="Picture 2" descr="https://www.politerm.com/media/zuluhydro/opti.png">
            <a:extLst>
              <a:ext uri="{FF2B5EF4-FFF2-40B4-BE49-F238E27FC236}">
                <a16:creationId xmlns:a16="http://schemas.microsoft.com/office/drawing/2014/main" id="{679C2919-5EBD-43AC-A706-C44DE3463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981" y="1060583"/>
            <a:ext cx="5594037" cy="302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81CF24B-D9B0-4AF7-9D35-574E3BDE0944}"/>
              </a:ext>
            </a:extLst>
          </p:cNvPr>
          <p:cNvSpPr/>
          <p:nvPr/>
        </p:nvSpPr>
        <p:spPr>
          <a:xfrm>
            <a:off x="497204" y="4160682"/>
            <a:ext cx="81495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B1926"/>
                </a:solidFill>
                <a:latin typeface="Calibri Light" panose="020F0302020204030204" pitchFamily="34" charset="0"/>
              </a:rPr>
              <a:t>Целью расчета является определение оптимальных параметров работы насосного оборудования. </a:t>
            </a:r>
            <a:br>
              <a:rPr lang="ru-RU" sz="1200" dirty="0">
                <a:solidFill>
                  <a:srgbClr val="0B1926"/>
                </a:solidFill>
                <a:latin typeface="Calibri Light" panose="020F0302020204030204" pitchFamily="34" charset="0"/>
              </a:rPr>
            </a:br>
            <a:r>
              <a:rPr lang="ru-RU" sz="1200" dirty="0">
                <a:solidFill>
                  <a:srgbClr val="0B1926"/>
                </a:solidFill>
                <a:latin typeface="Calibri Light" panose="020F0302020204030204" pitchFamily="34" charset="0"/>
              </a:rPr>
              <a:t>В качестве критерия выбран минимум суммарного энергопотребления для всех насосов, работающих в сети.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72140423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9F4A61B0-C4EC-4A22-8CD3-994441D162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270" y="901969"/>
            <a:ext cx="4793796" cy="361243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746CD17-EDC8-4A81-ABE2-475FA706E869}"/>
              </a:ext>
            </a:extLst>
          </p:cNvPr>
          <p:cNvSpPr/>
          <p:nvPr/>
        </p:nvSpPr>
        <p:spPr>
          <a:xfrm>
            <a:off x="216439" y="901970"/>
            <a:ext cx="351300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+mj-lt"/>
              </a:rPr>
              <a:t>Цель выполнения - поиск ближайшей запорной арматуры для отключения и изоляции элемента сети (участок, потребитель и т.д.)</a:t>
            </a:r>
          </a:p>
          <a:p>
            <a:pPr algn="just"/>
            <a:endParaRPr lang="ru-RU" sz="1600" dirty="0">
              <a:latin typeface="+mj-lt"/>
            </a:endParaRPr>
          </a:p>
          <a:p>
            <a:pPr algn="just"/>
            <a:r>
              <a:rPr lang="ru-RU" sz="1300" dirty="0">
                <a:latin typeface="+mj-lt"/>
              </a:rPr>
              <a:t>Коммутационные задачи можно назвать диспетчерской задачей, при их решении происходит анализ топологической модели сети, гидравлический расчет не выполняется</a:t>
            </a:r>
          </a:p>
          <a:p>
            <a:pPr algn="just"/>
            <a:endParaRPr lang="ru-RU" sz="1300" dirty="0">
              <a:latin typeface="+mj-lt"/>
            </a:endParaRPr>
          </a:p>
          <a:p>
            <a:pPr algn="just"/>
            <a:r>
              <a:rPr lang="ru-RU" sz="1300" dirty="0">
                <a:latin typeface="+mj-lt"/>
              </a:rPr>
              <a:t>Результат выполнения коммутационных задач</a:t>
            </a:r>
          </a:p>
          <a:p>
            <a:pPr algn="just"/>
            <a:r>
              <a:rPr lang="ru-RU" sz="1300" dirty="0">
                <a:latin typeface="+mj-lt"/>
              </a:rPr>
              <a:t>вывод списка запорных устройств</a:t>
            </a:r>
          </a:p>
          <a:p>
            <a:pPr algn="just"/>
            <a:r>
              <a:rPr lang="ru-RU" sz="1300" dirty="0">
                <a:latin typeface="+mj-lt"/>
              </a:rPr>
              <a:t>формирование перечня отключенных объектов c сети</a:t>
            </a:r>
          </a:p>
          <a:p>
            <a:pPr algn="just"/>
            <a:r>
              <a:rPr lang="ru-RU" sz="1300" dirty="0">
                <a:latin typeface="+mj-lt"/>
              </a:rPr>
              <a:t>формирование перечня отключенных объектов капитального строительства</a:t>
            </a:r>
          </a:p>
          <a:p>
            <a:pPr algn="just"/>
            <a:r>
              <a:rPr lang="ru-RU" sz="1300" dirty="0">
                <a:latin typeface="+mj-lt"/>
              </a:rPr>
              <a:t>печать и экспорт в таблицу Microsoft Excel</a:t>
            </a:r>
          </a:p>
        </p:txBody>
      </p:sp>
      <p:sp>
        <p:nvSpPr>
          <p:cNvPr id="7" name="Заголовок 4">
            <a:extLst>
              <a:ext uri="{FF2B5EF4-FFF2-40B4-BE49-F238E27FC236}">
                <a16:creationId xmlns:a16="http://schemas.microsoft.com/office/drawing/2014/main" id="{0FD396DF-6B46-4C80-9512-3B1096B19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564356"/>
          </a:xfrm>
        </p:spPr>
        <p:txBody>
          <a:bodyPr/>
          <a:lstStyle/>
          <a:p>
            <a:pPr algn="ctr"/>
            <a:r>
              <a:rPr lang="ru-RU" altLang="ru-RU" sz="2400" dirty="0">
                <a:ea typeface="Plumb Light" panose="02000504040000020003" pitchFamily="50" charset="0"/>
                <a:cs typeface="Calibri Light" panose="020F0302020204030204" pitchFamily="34" charset="0"/>
              </a:rPr>
              <a:t>Коммутационные задачи</a:t>
            </a:r>
          </a:p>
        </p:txBody>
      </p:sp>
    </p:spTree>
    <p:extLst>
      <p:ext uri="{BB962C8B-B14F-4D97-AF65-F5344CB8AC3E}">
        <p14:creationId xmlns:p14="http://schemas.microsoft.com/office/powerpoint/2010/main" val="32507640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5E218194-12DA-47C7-951B-5906ECA1BE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8164" y="2349852"/>
            <a:ext cx="3760785" cy="2104751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531" name="Заголовок 2">
            <a:extLst>
              <a:ext uri="{FF2B5EF4-FFF2-40B4-BE49-F238E27FC236}">
                <a16:creationId xmlns:a16="http://schemas.microsoft.com/office/drawing/2014/main" id="{1A198841-C1B5-496D-9A55-9911F76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703938"/>
          </a:xfrm>
        </p:spPr>
        <p:txBody>
          <a:bodyPr/>
          <a:lstStyle/>
          <a:p>
            <a:pPr algn="ctr"/>
            <a:r>
              <a:rPr lang="ru-RU" alt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Гидроудар  - расчет переходных процессов</a:t>
            </a:r>
          </a:p>
        </p:txBody>
      </p:sp>
      <p:pic>
        <p:nvPicPr>
          <p:cNvPr id="5" name="Объект 3">
            <a:extLst>
              <a:ext uri="{FF2B5EF4-FFF2-40B4-BE49-F238E27FC236}">
                <a16:creationId xmlns:a16="http://schemas.microsoft.com/office/drawing/2014/main" id="{19E7DF7D-9F40-4FDA-8EE2-E35C87895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9709" y="1374337"/>
            <a:ext cx="3411515" cy="2070485"/>
          </a:xfrm>
          <a:prstGeom prst="rect">
            <a:avLst/>
          </a:prstGeo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64518B7-E831-406A-ADD1-2A3ED3228EF4}"/>
              </a:ext>
            </a:extLst>
          </p:cNvPr>
          <p:cNvSpPr/>
          <p:nvPr/>
        </p:nvSpPr>
        <p:spPr>
          <a:xfrm>
            <a:off x="5281613" y="3721922"/>
            <a:ext cx="32845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400" dirty="0">
                <a:latin typeface="+mj-lt"/>
                <a:cs typeface="Calibri Light" panose="020F0302020204030204" pitchFamily="34" charset="0"/>
              </a:rPr>
              <a:t>Подбор защитных устройств и определение мест их установки</a:t>
            </a:r>
            <a:endParaRPr lang="ru-RU" sz="1400" dirty="0">
              <a:latin typeface="+mj-lt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071B604-8285-4BEF-94AA-253CAFAC8344}"/>
              </a:ext>
            </a:extLst>
          </p:cNvPr>
          <p:cNvSpPr/>
          <p:nvPr/>
        </p:nvSpPr>
        <p:spPr>
          <a:xfrm>
            <a:off x="538165" y="1027486"/>
            <a:ext cx="3760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200" dirty="0">
                <a:latin typeface="+mj-lt"/>
                <a:cs typeface="Calibri Light" panose="020F0302020204030204" pitchFamily="34" charset="0"/>
              </a:rPr>
              <a:t>Цель расчета – выявления участков и узлов сети, подвергающихся воздействию недопустимо высокого или низкого давления. В качестве событий, порождающих переходные процессы, предполагается включение или выключение насосов, либо открытие или закрытие задвижек, а также разрыв трубы</a:t>
            </a:r>
            <a:endParaRPr lang="ru-RU" sz="1200" dirty="0">
              <a:latin typeface="+mj-lt"/>
            </a:endParaRPr>
          </a:p>
        </p:txBody>
      </p:sp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0" y="342900"/>
            <a:ext cx="7824153" cy="56589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Работа с офисным ПО, конструктор отчетов</a:t>
            </a:r>
          </a:p>
        </p:txBody>
      </p:sp>
      <p:sp>
        <p:nvSpPr>
          <p:cNvPr id="9" name="Текст 4">
            <a:extLst>
              <a:ext uri="{FF2B5EF4-FFF2-40B4-BE49-F238E27FC236}">
                <a16:creationId xmlns:a16="http://schemas.microsoft.com/office/drawing/2014/main" id="{0FA93EFA-4F68-482A-BB0B-8C9DE1E2124A}"/>
              </a:ext>
            </a:extLst>
          </p:cNvPr>
          <p:cNvSpPr txBox="1">
            <a:spLocks/>
          </p:cNvSpPr>
          <p:nvPr/>
        </p:nvSpPr>
        <p:spPr>
          <a:xfrm>
            <a:off x="630238" y="1260475"/>
            <a:ext cx="3868737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2100" dirty="0">
                <a:latin typeface="+mj-lt"/>
                <a:ea typeface="Plumb Light" pitchFamily="50" charset="0"/>
                <a:cs typeface="Calibri Light" panose="020F0302020204030204" pitchFamily="34" charset="0"/>
              </a:rPr>
              <a:t>Импорт/экспорт в </a:t>
            </a:r>
            <a:r>
              <a:rPr lang="en-US" altLang="ru-RU" sz="2100" dirty="0">
                <a:latin typeface="+mj-lt"/>
                <a:ea typeface="Plumb Light" pitchFamily="50" charset="0"/>
                <a:cs typeface="Calibri Light" panose="020F0302020204030204" pitchFamily="34" charset="0"/>
              </a:rPr>
              <a:t>Excel</a:t>
            </a:r>
            <a:endParaRPr lang="ru-RU" altLang="ru-RU" sz="2100" dirty="0">
              <a:latin typeface="+mj-lt"/>
              <a:ea typeface="Plumb Light" pitchFamily="50" charset="0"/>
              <a:cs typeface="Calibri Light" panose="020F0302020204030204" pitchFamily="34" charset="0"/>
            </a:endParaRPr>
          </a:p>
        </p:txBody>
      </p:sp>
      <p:pic>
        <p:nvPicPr>
          <p:cNvPr id="10" name="Объект 8">
            <a:extLst>
              <a:ext uri="{FF2B5EF4-FFF2-40B4-BE49-F238E27FC236}">
                <a16:creationId xmlns:a16="http://schemas.microsoft.com/office/drawing/2014/main" id="{24DF0C7A-D848-4FE3-972B-B8EFE6139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1724025"/>
            <a:ext cx="4110038" cy="2776538"/>
          </a:xfrm>
          <a:prstGeom prst="rect">
            <a:avLst/>
          </a:prstGeo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Текст 6">
            <a:extLst>
              <a:ext uri="{FF2B5EF4-FFF2-40B4-BE49-F238E27FC236}">
                <a16:creationId xmlns:a16="http://schemas.microsoft.com/office/drawing/2014/main" id="{7EA69575-4306-4D0E-BBB1-3D82B2332E3F}"/>
              </a:ext>
            </a:extLst>
          </p:cNvPr>
          <p:cNvSpPr txBox="1">
            <a:spLocks/>
          </p:cNvSpPr>
          <p:nvPr/>
        </p:nvSpPr>
        <p:spPr>
          <a:xfrm>
            <a:off x="4629150" y="1260475"/>
            <a:ext cx="3887788" cy="449263"/>
          </a:xfrm>
          <a:prstGeom prst="rect">
            <a:avLst/>
          </a:prstGeom>
        </p:spPr>
        <p:txBody>
          <a:bodyPr tIns="0" anchor="ctr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altLang="ru-RU" dirty="0">
                <a:latin typeface="+mj-lt"/>
                <a:ea typeface="Plumb Light" pitchFamily="50" charset="0"/>
                <a:cs typeface="Calibri Light" panose="020F0302020204030204" pitchFamily="34" charset="0"/>
              </a:rPr>
              <a:t>Конструктор отчетов</a:t>
            </a:r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0021A65C-9A76-4513-85AF-CAF19B506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038" y="1738313"/>
            <a:ext cx="4244975" cy="2762250"/>
          </a:xfrm>
          <a:prstGeom prst="rect">
            <a:avLst/>
          </a:prstGeo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0344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4">
            <a:extLst>
              <a:ext uri="{FF2B5EF4-FFF2-40B4-BE49-F238E27FC236}">
                <a16:creationId xmlns:a16="http://schemas.microsoft.com/office/drawing/2014/main" id="{C65A712F-2410-4786-9700-8FD1245F6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2400" dirty="0">
                <a:ea typeface="Plumb Light" panose="02000504040000020003" pitchFamily="50" charset="0"/>
                <a:cs typeface="Calibri Light" panose="020F0302020204030204" pitchFamily="34" charset="0"/>
              </a:rPr>
              <a:t>Представление информации о сетях в различных Разрезах</a:t>
            </a:r>
          </a:p>
        </p:txBody>
      </p:sp>
      <p:pic>
        <p:nvPicPr>
          <p:cNvPr id="4" name="Объект 3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19A6E89D-0733-427A-8B0D-456B25BF94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97" y="1259905"/>
            <a:ext cx="3987541" cy="2866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6" name="Таблица 7">
            <a:extLst>
              <a:ext uri="{FF2B5EF4-FFF2-40B4-BE49-F238E27FC236}">
                <a16:creationId xmlns:a16="http://schemas.microsoft.com/office/drawing/2014/main" id="{ED28444F-DD49-4821-8E12-6018733AF1E9}"/>
              </a:ext>
            </a:extLst>
          </p:cNvPr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4629152" y="1170026"/>
          <a:ext cx="3886199" cy="18542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886199">
                  <a:extLst>
                    <a:ext uri="{9D8B030D-6E8A-4147-A177-3AD203B41FA5}">
                      <a16:colId xmlns:a16="http://schemas.microsoft.com/office/drawing/2014/main" val="5604707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Гидравлические характеристики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9540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Зоны по давлениям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2597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Зоны работы источников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5822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Резерв сети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1753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Дефицитные зоны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5047211"/>
                  </a:ext>
                </a:extLst>
              </a:tr>
            </a:tbl>
          </a:graphicData>
        </a:graphic>
      </p:graphicFrame>
      <p:graphicFrame>
        <p:nvGraphicFramePr>
          <p:cNvPr id="10" name="Таблица 7">
            <a:extLst>
              <a:ext uri="{FF2B5EF4-FFF2-40B4-BE49-F238E27FC236}">
                <a16:creationId xmlns:a16="http://schemas.microsoft.com/office/drawing/2014/main" id="{430DEE3C-C4F2-4221-9DD0-4618128040E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629152" y="3157220"/>
          <a:ext cx="3886199" cy="18542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886199">
                  <a:extLst>
                    <a:ext uri="{9D8B030D-6E8A-4147-A177-3AD203B41FA5}">
                      <a16:colId xmlns:a16="http://schemas.microsoft.com/office/drawing/2014/main" val="5604707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 Эксплуатационные характеристики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9540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Балансовая принадлежность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5523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Техническое состояние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2597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Административное деление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5822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Этапы проектирования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175397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F68A0D4-0515-47C8-A4D7-30D10C0ACF02}"/>
              </a:ext>
            </a:extLst>
          </p:cNvPr>
          <p:cNvSpPr txBox="1"/>
          <p:nvPr/>
        </p:nvSpPr>
        <p:spPr>
          <a:xfrm>
            <a:off x="628649" y="4180766"/>
            <a:ext cx="3440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иллюстрация резерва пропускной</a:t>
            </a:r>
          </a:p>
          <a:p>
            <a:r>
              <a:rPr lang="ru-RU" sz="1000" dirty="0"/>
              <a:t>способности сетей	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C44839B-1A4A-41FB-9832-D5D65ED5E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846" y="3787053"/>
            <a:ext cx="1840399" cy="76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535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528026"/>
            <a:ext cx="3235322" cy="543449"/>
          </a:xfrm>
        </p:spPr>
        <p:txBody>
          <a:bodyPr/>
          <a:lstStyle/>
          <a:p>
            <a:pPr algn="ctr"/>
            <a:r>
              <a:rPr lang="ru-RU" dirty="0"/>
              <a:t>Вывод данных на карту</a:t>
            </a:r>
          </a:p>
        </p:txBody>
      </p:sp>
      <p:pic>
        <p:nvPicPr>
          <p:cNvPr id="25" name="Объект 24">
            <a:extLst>
              <a:ext uri="{FF2B5EF4-FFF2-40B4-BE49-F238E27FC236}">
                <a16:creationId xmlns:a16="http://schemas.microsoft.com/office/drawing/2014/main" id="{0E9BE7F0-0336-469D-B340-E7B78E090AB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217" y="1320023"/>
            <a:ext cx="5283928" cy="3073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Текст 29">
            <a:extLst>
              <a:ext uri="{FF2B5EF4-FFF2-40B4-BE49-F238E27FC236}">
                <a16:creationId xmlns:a16="http://schemas.microsoft.com/office/drawing/2014/main" id="{7FAAA87E-D7E7-4D62-941E-34968094D7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2772" y="1543050"/>
            <a:ext cx="3155805" cy="2858691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+mj-lt"/>
              </a:rPr>
              <a:t>Для наглядности табличные данные можно выносить на карту в виде надписей. </a:t>
            </a:r>
            <a:endParaRPr lang="en-US" sz="1400" dirty="0">
              <a:latin typeface="+mj-lt"/>
            </a:endParaRPr>
          </a:p>
          <a:p>
            <a:r>
              <a:rPr lang="ru-RU" sz="1400" dirty="0">
                <a:latin typeface="+mj-lt"/>
              </a:rPr>
              <a:t>Имеются средства по автоматической расстановки надписей, исключающие наложение их друг на друга</a:t>
            </a:r>
            <a:r>
              <a:rPr lang="en-US" sz="1400" dirty="0">
                <a:latin typeface="+mj-lt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400" dirty="0">
                <a:latin typeface="+mj-lt"/>
              </a:rPr>
              <a:t>Визуализация паспортных данных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400" dirty="0">
                <a:latin typeface="+mj-lt"/>
              </a:rPr>
              <a:t>Визуализация результатов расчета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400" dirty="0">
                <a:latin typeface="+mj-lt"/>
              </a:rPr>
              <a:t>Визуализация данных телеметрии</a:t>
            </a:r>
          </a:p>
        </p:txBody>
      </p:sp>
    </p:spTree>
    <p:extLst>
      <p:ext uri="{BB962C8B-B14F-4D97-AF65-F5344CB8AC3E}">
        <p14:creationId xmlns:p14="http://schemas.microsoft.com/office/powerpoint/2010/main" val="8999930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0" y="342900"/>
            <a:ext cx="7824153" cy="56589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Макеты-инструмент для создания печатных форм</a:t>
            </a:r>
          </a:p>
        </p:txBody>
      </p:sp>
      <p:pic>
        <p:nvPicPr>
          <p:cNvPr id="25" name="Объект 24">
            <a:extLst>
              <a:ext uri="{FF2B5EF4-FFF2-40B4-BE49-F238E27FC236}">
                <a16:creationId xmlns:a16="http://schemas.microsoft.com/office/drawing/2014/main" id="{0E9BE7F0-0336-469D-B340-E7B78E090AB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91" y="1024911"/>
            <a:ext cx="4745904" cy="35245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" name="Текст 29">
            <a:extLst>
              <a:ext uri="{FF2B5EF4-FFF2-40B4-BE49-F238E27FC236}">
                <a16:creationId xmlns:a16="http://schemas.microsoft.com/office/drawing/2014/main" id="{7FAAA87E-D7E7-4D62-941E-34968094D7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6399" y="1363537"/>
            <a:ext cx="3528574" cy="2858691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+mj-lt"/>
              </a:rPr>
              <a:t>Макет печати служит для подготовки печатных документов, содержащих изображения карт, текст и графику. </a:t>
            </a:r>
          </a:p>
          <a:p>
            <a:r>
              <a:rPr lang="ru-RU" sz="1400" dirty="0">
                <a:latin typeface="+mj-lt"/>
              </a:rPr>
              <a:t>Макеты содержат: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+mj-lt"/>
              </a:rPr>
              <a:t>Карта и схема сетей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+mj-lt"/>
              </a:rPr>
              <a:t>Легенда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+mj-lt"/>
              </a:rPr>
              <a:t>Основная надпись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+mj-lt"/>
              </a:rPr>
              <a:t>Изображения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+mj-lt"/>
              </a:rPr>
              <a:t>Масштаб и север</a:t>
            </a:r>
          </a:p>
          <a:p>
            <a:endParaRPr lang="ru-RU" sz="1400" dirty="0">
              <a:latin typeface="+mj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D3EACD31-CA74-4039-98F3-3AE42B4E5197}"/>
                  </a:ext>
                </a:extLst>
              </p14:cNvPr>
              <p14:cNvContentPartPr/>
              <p14:nvPr/>
            </p14:nvContentPartPr>
            <p14:xfrm>
              <a:off x="2443320" y="4286160"/>
              <a:ext cx="2964960" cy="100440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D3EACD31-CA74-4039-98F3-3AE42B4E519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33960" y="4276800"/>
                <a:ext cx="2983680" cy="11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103135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4">
            <a:extLst>
              <a:ext uri="{FF2B5EF4-FFF2-40B4-BE49-F238E27FC236}">
                <a16:creationId xmlns:a16="http://schemas.microsoft.com/office/drawing/2014/main" id="{B556DDB1-0871-86D1-B725-E5B084E6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08003"/>
            <a:ext cx="7886700" cy="685509"/>
          </a:xfrm>
        </p:spPr>
        <p:txBody>
          <a:bodyPr/>
          <a:lstStyle/>
          <a:p>
            <a:pPr algn="ctr" eaLnBrk="1" hangingPunct="1"/>
            <a:r>
              <a:rPr lang="ru-RU" altLang="ru-RU" sz="28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Импорт/экспорт</a:t>
            </a:r>
            <a:r>
              <a:rPr lang="en-US" altLang="ru-RU" sz="28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altLang="ru-RU" sz="28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 </a:t>
            </a:r>
            <a:r>
              <a:rPr lang="en-US" altLang="ru-RU" sz="28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DXF/SHP/MIF/KML</a:t>
            </a:r>
            <a:endParaRPr lang="ru-RU" altLang="ru-RU" sz="2600" dirty="0">
              <a:latin typeface="Calibri Light" panose="020F0302020204030204" pitchFamily="34" charset="0"/>
              <a:ea typeface="Plumb Light" pitchFamily="50" charset="0"/>
              <a:cs typeface="Calibri Light" panose="020F0302020204030204" pitchFamily="34" charset="0"/>
            </a:endParaRPr>
          </a:p>
        </p:txBody>
      </p:sp>
      <p:pic>
        <p:nvPicPr>
          <p:cNvPr id="12" name="Объект 3">
            <a:extLst>
              <a:ext uri="{FF2B5EF4-FFF2-40B4-BE49-F238E27FC236}">
                <a16:creationId xmlns:a16="http://schemas.microsoft.com/office/drawing/2014/main" id="{0083C778-E012-A444-1757-C85C48DF9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216" y="1349331"/>
            <a:ext cx="6377568" cy="3398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3155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69967" y="339230"/>
            <a:ext cx="6378424" cy="956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1" hangingPunct="1"/>
            <a:r>
              <a:rPr lang="ru-RU" dirty="0">
                <a:latin typeface="+mj-lt"/>
                <a:ea typeface="Calibri" pitchFamily="34" charset="0"/>
                <a:cs typeface="Calibri" panose="020F0502020204030204" pitchFamily="34" charset="0"/>
              </a:rPr>
              <a:t>8000 пользователей </a:t>
            </a:r>
            <a:r>
              <a:rPr lang="ru-RU" dirty="0">
                <a:latin typeface="+mj-lt"/>
                <a:ea typeface="Plumb Light" charset="0"/>
                <a:cs typeface="Calibri" panose="020F0502020204030204" pitchFamily="34" charset="0"/>
              </a:rPr>
              <a:t>более чем в 500 городах из 12 стран </a:t>
            </a:r>
            <a:r>
              <a:rPr lang="ru-RU" dirty="0">
                <a:latin typeface="+mj-lt"/>
                <a:ea typeface="Calibri" pitchFamily="34" charset="0"/>
                <a:cs typeface="Calibri" panose="020F0502020204030204" pitchFamily="34" charset="0"/>
              </a:rPr>
              <a:t>России, Белоруссии, Грузии, Казахстана, Киргизии, Латвии, Литвы, Македонии, Молдовы, Монголии, Узбекистана и Украины.</a:t>
            </a:r>
            <a:br>
              <a:rPr lang="ru-RU" dirty="0">
                <a:latin typeface="+mj-lt"/>
                <a:ea typeface="Calibri" pitchFamily="34" charset="0"/>
                <a:cs typeface="Calibri" panose="020F0502020204030204" pitchFamily="34" charset="0"/>
              </a:rPr>
            </a:br>
            <a:endParaRPr lang="ru-RU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289487-8A35-03F4-CC7B-22A4DE6C2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2" y="154462"/>
            <a:ext cx="2223717" cy="4877830"/>
          </a:xfrm>
          <a:prstGeom prst="rect">
            <a:avLst/>
          </a:prstGeom>
        </p:spPr>
      </p:pic>
      <p:pic>
        <p:nvPicPr>
          <p:cNvPr id="34" name="Объект 3">
            <a:extLst>
              <a:ext uri="{FF2B5EF4-FFF2-40B4-BE49-F238E27FC236}">
                <a16:creationId xmlns:a16="http://schemas.microsoft.com/office/drawing/2014/main" id="{73D35FD2-F950-FB0A-3BB1-66FB539E18C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779604" y="1295901"/>
            <a:ext cx="5869095" cy="3230379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Заголовок 2">
            <a:extLst>
              <a:ext uri="{FF2B5EF4-FFF2-40B4-BE49-F238E27FC236}">
                <a16:creationId xmlns:a16="http://schemas.microsoft.com/office/drawing/2014/main" id="{D687A380-C03E-4AC0-B487-F5390C64F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2400" dirty="0">
                <a:latin typeface="Calibri Light" panose="020F0302020204030204" pitchFamily="34" charset="0"/>
                <a:ea typeface="Plumb Light" panose="02000504040000020003" pitchFamily="50" charset="0"/>
                <a:cs typeface="Calibri Light" panose="020F0302020204030204" pitchFamily="34" charset="0"/>
              </a:rPr>
              <a:t>Экспорт продольного профиля в DXF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F5AB64-4E4D-42E4-81D7-E4CC05955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909" y="1040097"/>
            <a:ext cx="6884378" cy="360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37429"/>
      </p:ext>
    </p:extLst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 algn="ctr">
              <a:defRPr/>
            </a:pPr>
            <a:r>
              <a:rPr lang="ru-RU" sz="2400" dirty="0"/>
              <a:t>Поиск утечек и аномалий </a:t>
            </a:r>
            <a:endParaRPr sz="2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464419" y="1359594"/>
            <a:ext cx="3721969" cy="3222032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ru-RU" sz="1100" dirty="0">
                <a:latin typeface="+mj-lt"/>
              </a:rPr>
              <a:t>Цель расчета - определение различных гидравлических аномалий (утечек, несанкционированный отбор, неисправность задвижки, сужение диаметра) в тепловой сети, при совместном использовании гидравлической модели и показаний приборов. </a:t>
            </a:r>
            <a:endParaRPr sz="2400" dirty="0">
              <a:latin typeface="+mj-lt"/>
            </a:endParaRPr>
          </a:p>
          <a:p>
            <a:pPr marL="0" indent="0">
              <a:buNone/>
              <a:defRPr/>
            </a:pPr>
            <a:endParaRPr lang="ru-RU" sz="1100" dirty="0">
              <a:latin typeface="+mj-lt"/>
            </a:endParaRPr>
          </a:p>
          <a:p>
            <a:pPr marL="0" indent="0">
              <a:buNone/>
              <a:defRPr/>
            </a:pPr>
            <a:r>
              <a:rPr lang="ru-RU" sz="1100" dirty="0">
                <a:latin typeface="+mj-lt"/>
              </a:rPr>
              <a:t>В результате расчета: </a:t>
            </a:r>
            <a:endParaRPr sz="2400" dirty="0">
              <a:latin typeface="+mj-lt"/>
            </a:endParaRPr>
          </a:p>
          <a:p>
            <a:pPr>
              <a:defRPr/>
            </a:pPr>
            <a:r>
              <a:rPr lang="ru-RU" sz="1100" dirty="0">
                <a:latin typeface="+mj-lt"/>
              </a:rPr>
              <a:t>Выполняется гидравлический расчет с учетом параметров показаний приборов в реальном времени;</a:t>
            </a:r>
            <a:endParaRPr sz="2400" dirty="0">
              <a:latin typeface="+mj-lt"/>
            </a:endParaRPr>
          </a:p>
          <a:p>
            <a:pPr>
              <a:defRPr/>
            </a:pPr>
            <a:r>
              <a:rPr lang="ru-RU" sz="1100" dirty="0">
                <a:latin typeface="+mj-lt"/>
              </a:rPr>
              <a:t>Формируется тематическая карта с визуализацией отклонений расчетной гидравлической модели от показаний приборов;</a:t>
            </a:r>
            <a:endParaRPr sz="2400" dirty="0">
              <a:latin typeface="+mj-lt"/>
            </a:endParaRPr>
          </a:p>
          <a:p>
            <a:pPr>
              <a:defRPr/>
            </a:pPr>
            <a:r>
              <a:rPr lang="ru-RU" sz="1100" dirty="0">
                <a:latin typeface="+mj-lt"/>
              </a:rPr>
              <a:t>Определяются места возникновения утечки/утечек, объем утечек;</a:t>
            </a:r>
            <a:endParaRPr sz="2400" dirty="0">
              <a:latin typeface="+mj-lt"/>
            </a:endParaRPr>
          </a:p>
          <a:p>
            <a:pPr>
              <a:defRPr/>
            </a:pPr>
            <a:r>
              <a:rPr lang="ru-RU" sz="1100" dirty="0">
                <a:latin typeface="+mj-lt"/>
              </a:rPr>
              <a:t>Определяются участки, на которых произошло значительное изменение сопротивления, возможные дефекты и сужения. </a:t>
            </a:r>
            <a:endParaRPr sz="2400" dirty="0">
              <a:latin typeface="+mj-lt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/>
        </p:blipFill>
        <p:spPr bwMode="auto">
          <a:xfrm>
            <a:off x="4186388" y="1549668"/>
            <a:ext cx="4644869" cy="251597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3">
            <a:extLst>
              <a:ext uri="{FF2B5EF4-FFF2-40B4-BE49-F238E27FC236}">
                <a16:creationId xmlns:a16="http://schemas.microsoft.com/office/drawing/2014/main" id="{3FE8C341-F1EC-4CA4-A351-19C1B4F4E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1998663"/>
            <a:ext cx="8215313" cy="993775"/>
          </a:xfrm>
        </p:spPr>
        <p:txBody>
          <a:bodyPr/>
          <a:lstStyle/>
          <a:p>
            <a:pPr algn="ctr" eaLnBrk="1" hangingPunct="1"/>
            <a:r>
              <a:rPr lang="ru-RU" altLang="ru-RU" sz="5400" dirty="0">
                <a:solidFill>
                  <a:schemeClr val="bg1"/>
                </a:solidFill>
                <a:cs typeface="Calibri Light" panose="020F0302020204030204" pitchFamily="34" charset="0"/>
              </a:rPr>
              <a:t>СПАСИБО ЗА ВНИМАНИЕ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algn="ctr">
              <a:defRPr/>
            </a:pPr>
            <a:r>
              <a:rPr lang="ru-RU" sz="2400" dirty="0"/>
              <a:t>В едином реестре российских программ </a:t>
            </a:r>
            <a:br>
              <a:rPr lang="ru-RU" sz="2400" dirty="0"/>
            </a:br>
            <a:r>
              <a:rPr lang="ru-RU" sz="2400" dirty="0"/>
              <a:t>для электронных вычислительных машин и баз данных</a:t>
            </a:r>
            <a:endParaRPr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628650" y="1261007"/>
            <a:ext cx="7886700" cy="375099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628650" y="2073600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600" dirty="0">
                <a:solidFill>
                  <a:schemeClr val="bg1"/>
                </a:solidFill>
              </a:rPr>
              <a:t>О ГИС</a:t>
            </a:r>
          </a:p>
        </p:txBody>
      </p:sp>
    </p:spTree>
    <p:extLst>
      <p:ext uri="{BB962C8B-B14F-4D97-AF65-F5344CB8AC3E}">
        <p14:creationId xmlns:p14="http://schemas.microsoft.com/office/powerpoint/2010/main" val="3746982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47533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ГИС технологии для создания </a:t>
            </a:r>
            <a:br>
              <a:rPr lang="ru-RU" sz="2400" dirty="0"/>
            </a:br>
            <a:r>
              <a:rPr lang="ru-RU" sz="2400" dirty="0"/>
              <a:t>электронной модели водопроводных сетей</a:t>
            </a:r>
          </a:p>
        </p:txBody>
      </p:sp>
      <p:pic>
        <p:nvPicPr>
          <p:cNvPr id="22" name="Объект 21">
            <a:extLst>
              <a:ext uri="{FF2B5EF4-FFF2-40B4-BE49-F238E27FC236}">
                <a16:creationId xmlns:a16="http://schemas.microsoft.com/office/drawing/2014/main" id="{A1A83DF2-0614-415E-84AA-F2CA978EDE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9" y="1636772"/>
            <a:ext cx="4313592" cy="2728793"/>
          </a:xfrm>
        </p:spPr>
      </p:pic>
      <p:sp>
        <p:nvSpPr>
          <p:cNvPr id="20" name="Объект 19">
            <a:extLst>
              <a:ext uri="{FF2B5EF4-FFF2-40B4-BE49-F238E27FC236}">
                <a16:creationId xmlns:a16="http://schemas.microsoft.com/office/drawing/2014/main" id="{D3F90C18-CF73-4E22-8AB0-AF88B46496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1" y="1636772"/>
            <a:ext cx="4018880" cy="299595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1800" dirty="0"/>
              <a:t>ZuluGIS</a:t>
            </a:r>
            <a:r>
              <a:rPr lang="ru-RU" sz="1800" dirty="0">
                <a:latin typeface="+mj-lt"/>
              </a:rPr>
              <a:t> – настольная ГИС</a:t>
            </a:r>
          </a:p>
          <a:p>
            <a:pPr algn="just"/>
            <a:endParaRPr lang="en-US" sz="1800" dirty="0">
              <a:latin typeface="+mj-lt"/>
            </a:endParaRPr>
          </a:p>
          <a:p>
            <a:pPr algn="just"/>
            <a:r>
              <a:rPr lang="ru-RU" sz="1800" dirty="0"/>
              <a:t>ZuluServer</a:t>
            </a:r>
            <a:r>
              <a:rPr lang="ru-RU" sz="1800" dirty="0">
                <a:latin typeface="+mj-lt"/>
              </a:rPr>
              <a:t> - сервер ГИС для совместной работы</a:t>
            </a:r>
          </a:p>
          <a:p>
            <a:pPr algn="just"/>
            <a:r>
              <a:rPr lang="ru-RU" sz="1800" dirty="0"/>
              <a:t>Веб-службы ZuluServer</a:t>
            </a:r>
            <a:r>
              <a:rPr lang="ru-RU" sz="1800" dirty="0">
                <a:latin typeface="+mj-lt"/>
              </a:rPr>
              <a:t> - публикация геоданных в интернет</a:t>
            </a:r>
          </a:p>
          <a:p>
            <a:pPr algn="just"/>
            <a:r>
              <a:rPr lang="ru-RU" sz="1800" dirty="0"/>
              <a:t>ZuluGIS Mobile </a:t>
            </a:r>
            <a:r>
              <a:rPr lang="ru-RU" sz="1800" dirty="0">
                <a:latin typeface="+mj-lt"/>
              </a:rPr>
              <a:t>- мобильная ГИС</a:t>
            </a:r>
          </a:p>
          <a:p>
            <a:pPr algn="just"/>
            <a:r>
              <a:rPr lang="en-US" sz="1800" dirty="0"/>
              <a:t>ZuluGIS Online</a:t>
            </a:r>
            <a:r>
              <a:rPr lang="ru-RU" sz="1800" dirty="0"/>
              <a:t> </a:t>
            </a:r>
            <a:r>
              <a:rPr lang="ru-RU" sz="1800" dirty="0">
                <a:latin typeface="+mj-lt"/>
              </a:rPr>
              <a:t>- веб ГИС для браузера</a:t>
            </a:r>
          </a:p>
          <a:p>
            <a:pPr algn="just"/>
            <a:endParaRPr lang="ru-RU" sz="1800" dirty="0">
              <a:latin typeface="+mj-lt"/>
            </a:endParaRPr>
          </a:p>
          <a:p>
            <a:pPr algn="just"/>
            <a:r>
              <a:rPr lang="en-US" sz="1800" dirty="0"/>
              <a:t>ZuluHydro</a:t>
            </a:r>
            <a:r>
              <a:rPr lang="ru-RU" sz="1800" dirty="0">
                <a:latin typeface="+mj-lt"/>
              </a:rPr>
              <a:t> - набор программ для расчета сетей водоснабжения</a:t>
            </a:r>
          </a:p>
        </p:txBody>
      </p:sp>
    </p:spTree>
    <p:extLst>
      <p:ext uri="{BB962C8B-B14F-4D97-AF65-F5344CB8AC3E}">
        <p14:creationId xmlns:p14="http://schemas.microsoft.com/office/powerpoint/2010/main" val="2816299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701516"/>
          </a:xfrm>
        </p:spPr>
        <p:txBody>
          <a:bodyPr/>
          <a:lstStyle/>
          <a:p>
            <a:pPr algn="ctr"/>
            <a:r>
              <a:rPr lang="ru-RU" sz="2400" dirty="0"/>
              <a:t>Организация</a:t>
            </a:r>
            <a:r>
              <a:rPr lang="ru-RU" dirty="0"/>
              <a:t> </a:t>
            </a:r>
            <a:r>
              <a:rPr lang="en-US" sz="2400" dirty="0"/>
              <a:t>ZuluServer</a:t>
            </a:r>
            <a:endParaRPr lang="ru-RU" dirty="0"/>
          </a:p>
        </p:txBody>
      </p:sp>
      <p:pic>
        <p:nvPicPr>
          <p:cNvPr id="25" name="Объект 24">
            <a:extLst>
              <a:ext uri="{FF2B5EF4-FFF2-40B4-BE49-F238E27FC236}">
                <a16:creationId xmlns:a16="http://schemas.microsoft.com/office/drawing/2014/main" id="{0E9BE7F0-0336-469D-B340-E7B78E090A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9" y="1075807"/>
            <a:ext cx="8956853" cy="2555667"/>
          </a:xfrm>
        </p:spPr>
      </p:pic>
      <p:sp>
        <p:nvSpPr>
          <p:cNvPr id="28" name="Объект 19">
            <a:extLst>
              <a:ext uri="{FF2B5EF4-FFF2-40B4-BE49-F238E27FC236}">
                <a16:creationId xmlns:a16="http://schemas.microsoft.com/office/drawing/2014/main" id="{ED83E032-6EB0-4564-8138-F9B87BF45F4C}"/>
              </a:ext>
            </a:extLst>
          </p:cNvPr>
          <p:cNvSpPr txBox="1">
            <a:spLocks/>
          </p:cNvSpPr>
          <p:nvPr/>
        </p:nvSpPr>
        <p:spPr>
          <a:xfrm>
            <a:off x="266700" y="3971974"/>
            <a:ext cx="3635161" cy="488053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latin typeface="+mj-lt"/>
              </a:rPr>
              <a:t>Сервер для настольной ГИС</a:t>
            </a:r>
          </a:p>
        </p:txBody>
      </p:sp>
      <p:sp>
        <p:nvSpPr>
          <p:cNvPr id="29" name="Объект 19">
            <a:extLst>
              <a:ext uri="{FF2B5EF4-FFF2-40B4-BE49-F238E27FC236}">
                <a16:creationId xmlns:a16="http://schemas.microsoft.com/office/drawing/2014/main" id="{AF68A1E9-47FC-451A-8409-2A5C953A49B8}"/>
              </a:ext>
            </a:extLst>
          </p:cNvPr>
          <p:cNvSpPr txBox="1">
            <a:spLocks/>
          </p:cNvSpPr>
          <p:nvPr/>
        </p:nvSpPr>
        <p:spPr>
          <a:xfrm>
            <a:off x="5318106" y="3971974"/>
            <a:ext cx="3825894" cy="488053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latin typeface="+mj-lt"/>
              </a:rPr>
              <a:t>Веб-службы для доступа по </a:t>
            </a:r>
            <a:r>
              <a:rPr lang="en-US" sz="2000" dirty="0">
                <a:latin typeface="+mj-lt"/>
              </a:rPr>
              <a:t>HTTP</a:t>
            </a:r>
            <a:endParaRPr lang="ru-RU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30866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6557</TotalTime>
  <Words>1874</Words>
  <Application>Microsoft Office PowerPoint</Application>
  <PresentationFormat>Экран (16:9)</PresentationFormat>
  <Paragraphs>326</Paragraphs>
  <Slides>52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52</vt:i4>
      </vt:variant>
    </vt:vector>
  </HeadingPairs>
  <TitlesOfParts>
    <vt:vector size="60" baseType="lpstr">
      <vt:lpstr>Segoe UI</vt:lpstr>
      <vt:lpstr>Calibri</vt:lpstr>
      <vt:lpstr>Calibri Light</vt:lpstr>
      <vt:lpstr>Plumb Light</vt:lpstr>
      <vt:lpstr>Wingdings</vt:lpstr>
      <vt:lpstr>Arial</vt:lpstr>
      <vt:lpstr>Times New Roman</vt:lpstr>
      <vt:lpstr>Тема Office</vt:lpstr>
      <vt:lpstr>ZuluHydro - От учебы к практике: эффективное использование программного обеспечения для организации учебного процесса в университете и при решения реальных задач в профессиональной деятельности</vt:lpstr>
      <vt:lpstr>1) Построение электронных моделей водопроводных сетей. Набор программ для расчетов водопроводных сетей ZuluHydro, сфера применения, ключевые особенности, примеры расчёта.  2)Требование к электронной модели гидравлики водопроводной сети: сбалансированный подход к определению необходимых параметров.  3) Преимущества внедрения ГИС в учебно-образовательный процесс в университетах технического профиля: усовершенствование компетенций и расширение знаний студентов и молодых специалистов.  4) Новые функции ZuluGIS 2021 и ZuluHydro 2021 для создания и моделирования водопроводных сетей.</vt:lpstr>
      <vt:lpstr>Презентация PowerPoint</vt:lpstr>
      <vt:lpstr>Презентация PowerPoint</vt:lpstr>
      <vt:lpstr>Презентация PowerPoint</vt:lpstr>
      <vt:lpstr>В едином реестре российских программ  для электронных вычислительных машин и баз данных</vt:lpstr>
      <vt:lpstr>О ГИС</vt:lpstr>
      <vt:lpstr>ГИС технологии для создания  электронной модели водопроводных сетей</vt:lpstr>
      <vt:lpstr>Организация ZuluServer</vt:lpstr>
      <vt:lpstr>Презентация PowerPoint</vt:lpstr>
      <vt:lpstr>Веб-службы для доступа по http://</vt:lpstr>
      <vt:lpstr>ZuluGIS Mobile android-приложение</vt:lpstr>
      <vt:lpstr>Презентация PowerPoint</vt:lpstr>
      <vt:lpstr>Веб-службы для доступа по http://</vt:lpstr>
      <vt:lpstr>Презентация PowerPoint</vt:lpstr>
      <vt:lpstr>Организация данных</vt:lpstr>
      <vt:lpstr>Растровые слои</vt:lpstr>
      <vt:lpstr>Данные ГИС сервисов</vt:lpstr>
      <vt:lpstr>Презентация PowerPoint</vt:lpstr>
      <vt:lpstr>Импорт гидравлической модели EPANET</vt:lpstr>
      <vt:lpstr>Создание информационно-справочной системы</vt:lpstr>
      <vt:lpstr>Работа с различными географическими проекциями</vt:lpstr>
      <vt:lpstr>Презентация PowerPoint</vt:lpstr>
      <vt:lpstr>Слой рельефа</vt:lpstr>
      <vt:lpstr>Главная особенность ZuluGIS  Моделирование сетей и топологические задачи на сетях</vt:lpstr>
      <vt:lpstr>Топологический редактор сети</vt:lpstr>
      <vt:lpstr>Разработка электронных моделей  с любым количеством объектов сети</vt:lpstr>
      <vt:lpstr>Разработка электронных моделей  разных уровней детализации</vt:lpstr>
      <vt:lpstr>Разработка электронных моделей  на географической карте</vt:lpstr>
      <vt:lpstr>Расчетный комплекс  ZuluHydro спроектирован в виде набора программ, предназначенных для автоматизации инженерных расчетов</vt:lpstr>
      <vt:lpstr>Состав задач:</vt:lpstr>
      <vt:lpstr>Презентация PowerPoint</vt:lpstr>
      <vt:lpstr>Основные расчетные зависимости</vt:lpstr>
      <vt:lpstr>Конструкторский расчет</vt:lpstr>
      <vt:lpstr>Конструкторский расчет</vt:lpstr>
      <vt:lpstr>Поверочный расчет - моделирование гидравлического режима работы водопроводной сети</vt:lpstr>
      <vt:lpstr>Поверочный расчет</vt:lpstr>
      <vt:lpstr>Поверочный расчет</vt:lpstr>
      <vt:lpstr>Поверочный расчет</vt:lpstr>
      <vt:lpstr>Калибровка водопроводной сети</vt:lpstr>
      <vt:lpstr>Расчет резерва пропускной способности</vt:lpstr>
      <vt:lpstr>Оптимизация насосного оборудования</vt:lpstr>
      <vt:lpstr>Коммутационные задачи</vt:lpstr>
      <vt:lpstr>Гидроудар  - расчет переходных процессов</vt:lpstr>
      <vt:lpstr>Работа с офисным ПО, конструктор отчетов</vt:lpstr>
      <vt:lpstr>Представление информации о сетях в различных Разрезах</vt:lpstr>
      <vt:lpstr>Вывод данных на карту</vt:lpstr>
      <vt:lpstr>Макеты-инструмент для создания печатных форм</vt:lpstr>
      <vt:lpstr>Импорт/экспорт в DXF/SHP/MIF/KML</vt:lpstr>
      <vt:lpstr>Экспорт продольного профиля в DXF</vt:lpstr>
      <vt:lpstr>Поиск утечек и аномалий 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Dmitry Ozerov</dc:creator>
  <cp:lastModifiedBy>Дмитрий Емельянов</cp:lastModifiedBy>
  <cp:revision>191</cp:revision>
  <dcterms:created xsi:type="dcterms:W3CDTF">2015-11-11T08:22:31Z</dcterms:created>
  <dcterms:modified xsi:type="dcterms:W3CDTF">2023-05-04T12:42:23Z</dcterms:modified>
</cp:coreProperties>
</file>